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4" r:id="rId6"/>
    <p:sldId id="262" r:id="rId7"/>
    <p:sldId id="263" r:id="rId8"/>
    <p:sldId id="264" r:id="rId9"/>
    <p:sldId id="265" r:id="rId10"/>
    <p:sldId id="275" r:id="rId11"/>
    <p:sldId id="266" r:id="rId12"/>
    <p:sldId id="276" r:id="rId13"/>
    <p:sldId id="267" r:id="rId14"/>
    <p:sldId id="268" r:id="rId15"/>
    <p:sldId id="277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5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8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6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0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2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4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8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08995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1" y="5015923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816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45674" y="605642"/>
            <a:ext cx="7505204" cy="1282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PHÒNG GIÁO DỤC VÀ ĐÀO TẠO THỊ XÃ BUÔN HỒ </a:t>
            </a:r>
          </a:p>
          <a:p>
            <a:pPr algn="ctr"/>
            <a:r>
              <a:rPr lang="en-US" dirty="0" smtClean="0"/>
              <a:t>TRƯỜNG MẦM NON HOA SEN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0062" y="1888177"/>
            <a:ext cx="5878285" cy="8193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LĨNH VỰC PHÁT TRIỂN NGÔN NGỮ</a:t>
            </a:r>
          </a:p>
          <a:p>
            <a:pPr algn="ctr"/>
            <a:r>
              <a:rPr lang="en-US" sz="2400" dirty="0" smtClean="0"/>
              <a:t>LÀM QUEN CHỮ CÁI G,Y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900053" y="2707574"/>
            <a:ext cx="6139542" cy="1900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: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smtClean="0"/>
              <a:t> 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258213" y="2467943"/>
            <a:ext cx="1500188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đ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2771848" y="2464594"/>
            <a:ext cx="1446609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á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4232070" y="2468376"/>
            <a:ext cx="1768078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8162850" y="2411016"/>
            <a:ext cx="1553766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â</a:t>
            </a:r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9676275" y="2411016"/>
            <a:ext cx="1464469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394772" y="2411016"/>
            <a:ext cx="1768078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91348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3.54167E-6 0.333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1.45833E-6 0.3335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1.45833E-6 0.3335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3.125E-6 -0.3335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334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25 -3.7037E-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4.79167E-6 0.33357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1" animBg="1"/>
      <p:bldP spid="233476" grpId="2" animBg="1"/>
      <p:bldP spid="233477" grpId="1" animBg="1"/>
      <p:bldP spid="233477" grpId="2" animBg="1"/>
      <p:bldP spid="233478" grpId="1" animBg="1"/>
      <p:bldP spid="233478" grpId="2" animBg="1"/>
      <p:bldP spid="233479" grpId="1" animBg="1"/>
      <p:bldP spid="233479" grpId="2" animBg="1"/>
      <p:bldP spid="233480" grpId="1" animBg="1"/>
      <p:bldP spid="233480" grpId="2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5067301" y="624670"/>
            <a:ext cx="192552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</a:t>
            </a:r>
            <a:endParaRPr lang="en-US" sz="30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24" y="882417"/>
            <a:ext cx="18063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35" y="732070"/>
            <a:ext cx="3195918" cy="441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3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42248" y="1313330"/>
            <a:ext cx="19812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29200" y="1299368"/>
            <a:ext cx="18288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200" b="1" dirty="0">
                <a:solidFill>
                  <a:srgbClr val="FF0066"/>
                </a:solidFill>
                <a:latin typeface="Century Gothic" pitchFamily="34" charset="0"/>
              </a:rPr>
              <a:t>y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06" y="2667794"/>
            <a:ext cx="17811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9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876423" y="1170324"/>
            <a:ext cx="20649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0" b="1" dirty="0">
                <a:gradFill>
                  <a:gsLst>
                    <a:gs pos="0">
                      <a:srgbClr val="000000"/>
                    </a:gs>
                    <a:gs pos="15000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7391401" y="1170324"/>
            <a:ext cx="19704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entury Gothic" pitchFamily="34" charset="0"/>
                <a:cs typeface="Arial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971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3" y="-285750"/>
            <a:ext cx="11877601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22" y="2553891"/>
            <a:ext cx="1491258" cy="17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50" y="2731370"/>
            <a:ext cx="1752451" cy="236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73" y="2561704"/>
            <a:ext cx="884039" cy="175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39" y="2561705"/>
            <a:ext cx="1340570" cy="23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/>
          </p:cNvSpPr>
          <p:nvPr/>
        </p:nvSpPr>
        <p:spPr bwMode="auto">
          <a:xfrm>
            <a:off x="3783211" y="1295921"/>
            <a:ext cx="4625578" cy="4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3023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 sánh hai chữ cái</a:t>
            </a:r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8174385" y="1179835"/>
            <a:ext cx="1426518" cy="731118"/>
            <a:chOff x="0" y="0"/>
            <a:chExt cx="1278" cy="655"/>
          </a:xfrm>
        </p:grpSpPr>
        <p:grpSp>
          <p:nvGrpSpPr>
            <p:cNvPr id="25611" name="Group 11"/>
            <p:cNvGrpSpPr>
              <a:grpSpLocks/>
            </p:cNvGrpSpPr>
            <p:nvPr/>
          </p:nvGrpSpPr>
          <p:grpSpPr bwMode="auto">
            <a:xfrm>
              <a:off x="0" y="0"/>
              <a:ext cx="492" cy="648"/>
              <a:chOff x="0" y="0"/>
              <a:chExt cx="492" cy="648"/>
            </a:xfrm>
          </p:grpSpPr>
          <p:pic>
            <p:nvPicPr>
              <p:cNvPr id="25612" name="Picture 1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07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3" name="Picture 1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" y="2"/>
                <a:ext cx="478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614" name="Group 14"/>
            <p:cNvGrpSpPr>
              <a:grpSpLocks/>
            </p:cNvGrpSpPr>
            <p:nvPr/>
          </p:nvGrpSpPr>
          <p:grpSpPr bwMode="auto">
            <a:xfrm>
              <a:off x="800" y="2"/>
              <a:ext cx="478" cy="654"/>
              <a:chOff x="0" y="0"/>
              <a:chExt cx="478" cy="653"/>
            </a:xfrm>
          </p:grpSpPr>
          <p:pic>
            <p:nvPicPr>
              <p:cNvPr id="25615" name="Picture 1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1" cy="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6" name="Picture 1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0"/>
                <a:ext cx="366" cy="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895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838201"/>
            <a:ext cx="8305800" cy="548639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Chào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mừng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nhỏ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đã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đến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với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chương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trình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7640" y="2743201"/>
            <a:ext cx="4916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BÉ VUI HỌC CHỮ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08995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1" y="5015923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816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rời Nắng Trời Mư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4299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12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44910" y="2743201"/>
            <a:ext cx="57022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THỂ HIỆN TÀI NĂNG</a:t>
            </a:r>
          </a:p>
        </p:txBody>
      </p:sp>
    </p:spTree>
    <p:extLst>
      <p:ext uri="{BB962C8B-B14F-4D97-AF65-F5344CB8AC3E}">
        <p14:creationId xmlns:p14="http://schemas.microsoft.com/office/powerpoint/2010/main" val="33476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84025" y="2743201"/>
            <a:ext cx="32239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TRANH TÀI</a:t>
            </a:r>
            <a:endParaRPr lang="en-US" sz="4400" b="1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08995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1" y="5015923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816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NangSom-XuanNghi_4eqm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6094" y="4314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4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362202"/>
            <a:ext cx="8305800" cy="548639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TẠM BIỆT CÁC BÉ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08995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1" y="5015923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816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6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6166" y="2743201"/>
            <a:ext cx="5639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Xúc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sắc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vui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nhộn</a:t>
            </a:r>
            <a:endParaRPr lang="en-US" sz="4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hoToiDiLamMuaVoi-VA-4763900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9515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08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1524000" y="2000072"/>
            <a:ext cx="91440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g,y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541760" y="2895600"/>
            <a:ext cx="91262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 đề: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nhiên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541760" y="3505200"/>
            <a:ext cx="9126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Bùi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Giang</a:t>
            </a:r>
            <a:endParaRPr lang="en-US" sz="2800" b="1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6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995141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8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16355"/>
            <a:ext cx="6096000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4119" y="4572000"/>
            <a:ext cx="9982200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ầu</a:t>
            </a:r>
            <a:r>
              <a:rPr lang="en-US" sz="1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endParaRPr lang="en-US" sz="12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Sự tích cầu vồng - Kho Tàng Truyện Cổ Tích Chọn L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649016" y="2467943"/>
            <a:ext cx="1232297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2881312" y="2464594"/>
            <a:ext cx="1232297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endParaRPr lang="en-US" altLang="en-US" sz="14624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4112494" y="2467943"/>
            <a:ext cx="1233413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5505525" y="2467943"/>
            <a:ext cx="1233413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6737822" y="2467943"/>
            <a:ext cx="1286991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 smtClean="0">
                <a:solidFill>
                  <a:srgbClr val="FF3300"/>
                </a:solidFill>
                <a:latin typeface=".VnAvant" pitchFamily="34" charset="0"/>
              </a:rPr>
              <a:t>ồ</a:t>
            </a:r>
            <a:endParaRPr lang="en-US" altLang="en-US" sz="14624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8023697" y="2464594"/>
            <a:ext cx="1233413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9257109" y="2464594"/>
            <a:ext cx="1339453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0" hangingPunct="0"/>
            <a:r>
              <a:rPr lang="en-US" altLang="en-US" sz="14624" b="1" dirty="0" smtClean="0">
                <a:solidFill>
                  <a:srgbClr val="FF3300"/>
                </a:solidFill>
                <a:latin typeface=".VnAvant" pitchFamily="34" charset="0"/>
              </a:rPr>
              <a:t>g</a:t>
            </a:r>
            <a:endParaRPr lang="en-US" altLang="en-US" sz="14624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57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67  E" pathEditMode="relative" ptsTypes="">
                                      <p:cBhvr>
                                        <p:cTn id="6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67  E" pathEditMode="relative" ptsTypes="">
                                      <p:cBhvr>
                                        <p:cTn id="17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67  E" pathEditMode="relative" ptsTypes="">
                                      <p:cBhvr>
                                        <p:cTn id="28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67  E" pathEditMode="relative" ptsTypes="">
                                      <p:cBhvr>
                                        <p:cTn id="37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67  E" pathEditMode="relative" ptsTypes="">
                                      <p:cBhvr>
                                        <p:cTn id="48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20885 0.0004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1" animBg="1"/>
      <p:bldP spid="102404" grpId="2" animBg="1"/>
      <p:bldP spid="102411" grpId="1" animBg="1"/>
      <p:bldP spid="102411" grpId="2" animBg="1"/>
      <p:bldP spid="102412" grpId="1" animBg="1"/>
      <p:bldP spid="102412" grpId="2" animBg="1"/>
      <p:bldP spid="102413" grpId="1" animBg="1"/>
      <p:bldP spid="102414" grpId="1" animBg="1"/>
      <p:bldP spid="102414" grpId="2" animBg="1"/>
      <p:bldP spid="102415" grpId="1" animBg="1"/>
      <p:bldP spid="102415" grpId="2" animBg="1"/>
      <p:bldP spid="102416" grpId="1" animBg="1"/>
      <p:bldP spid="10241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4912072" y="515470"/>
            <a:ext cx="196720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919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34" y="700881"/>
            <a:ext cx="2770188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43" y="907959"/>
            <a:ext cx="3233738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735344" y="742951"/>
            <a:ext cx="32766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Lucida sans"/>
              </a:rPr>
              <a:t>G</a:t>
            </a:r>
            <a:endParaRPr lang="en-US" sz="35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4480860" y="742951"/>
            <a:ext cx="32766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Lucida sans"/>
              </a:rPr>
              <a:t>g</a:t>
            </a:r>
            <a:endParaRPr lang="en-US" sz="350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ách viết chữ g thường và hoa dành cho bé chuẩn bị vào lớp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37" y="1825625"/>
            <a:ext cx="3748089" cy="499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ình ảnh Hồ Gươm Hà Nội với nét đẹp lịch sử ngàn nă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78063" y="4572000"/>
            <a:ext cx="998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đám</a:t>
            </a:r>
            <a:r>
              <a:rPr lang="en-US" sz="1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12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mây</a:t>
            </a:r>
            <a:endParaRPr lang="en-US" sz="12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Đám Mây Cumulus Thời Tiết Đẹp Ngày - Ảnh miễn phí tr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37"/>
            <a:ext cx="9144000" cy="476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21B7F607-6B33-445C-9F10-E754F37F8C05}_1.png&quot;/&gt;&lt;left val=&quot;0&quot;/&gt;&lt;top val=&quot;74&quot;/&gt;&lt;width val=&quot;720&quot;/&gt;&lt;height val=&quot;120&quot;/&gt;&lt;hasText val=&quot;1&quot;/&gt;&lt;/Image&gt;&lt;/ThreeDShapeInfo&gt;"/>
  <p:tag name="PRESENTER_SHAPETEXTINFO" val="&lt;ShapeTextInfo&gt;&lt;TableIndex row=&quot;-1&quot; col=&quot;-1&quot;&gt;&lt;linesCount val=&quot;2&quot;/&gt;&lt;lineCharCount val=&quot;10&quot;/&gt;&lt;lineCharCount val=&quot;20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8E3BFD4A-3F17-4002-A5DC-6D184D2BD89F}_27.png&quot;/&gt;&lt;left val=&quot;-335&quot;/&gt;&lt;top val=&quot;-72&quot;/&gt;&lt;width val=&quot;495&quot;/&gt;&lt;height val=&quot;5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A82F6BB4-8C23-44CF-80BA-C6D4213E6E6A}_27.png&quot;/&gt;&lt;left val=&quot;-282&quot;/&gt;&lt;top val=&quot;98&quot;/&gt;&lt;width val=&quot;431&quot;/&gt;&lt;height val=&quot;50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F6BAC9-61B6-4C59-A073-00F77B69FE7E}&quot;/&gt;&lt;isInvalidForFieldText val=&quot;0&quot;/&gt;&lt;Image&gt;&lt;filename val=&quot;C:\Users\MyPC\AppData\Local\Temp\PR\data\asimages\{B2F6BAC9-61B6-4C59-A073-00F77B69FE7E}_28.png&quot;/&gt;&lt;left val=&quot;104&quot;/&gt;&lt;top val=&quot;76&quot;/&gt;&lt;width val=&quot;127&quot;/&gt;&lt;height val=&quot;25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9993ED-F2C8-423B-98B9-E9C1458B839C}&quot;/&gt;&lt;isInvalidForFieldText val=&quot;0&quot;/&gt;&lt;Image&gt;&lt;filename val=&quot;C:\Users\MyPC\AppData\Local\Temp\PR\data\asimages\{5B9993ED-F2C8-423B-98B9-E9C1458B839C}_28.png&quot;/&gt;&lt;left val=&quot;472&quot;/&gt;&lt;top val=&quot;88&quot;/&gt;&lt;width val=&quot;132&quot;/&gt;&lt;height val=&quot;25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4C3CE052-06DE-41CA-BB60-C3E39BB9920F}_1.png&quot;/&gt;&lt;left val=&quot;0&quot;/&gt;&lt;top val=&quot;190&quot;/&gt;&lt;width val=&quot;719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9D6B35AE-4516-4828-BE01-2300BA5C37C3}_1.png&quot;/&gt;&lt;left val=&quot;0&quot;/&gt;&lt;top val=&quot;229&quot;/&gt;&lt;width val=&quot;719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C99062-AC26-481C-B5A3-B9125ECF818D}&quot;/&gt;&lt;isInvalidForFieldText val=&quot;0&quot;/&gt;&lt;Image&gt;&lt;filename val=&quot;C:\Users\MyPC\AppData\Local\Temp\PR\data\asimages\{D3C99062-AC26-481C-B5A3-B9125ECF818D}_17.png&quot;/&gt;&lt;left val=&quot;7&quot;/&gt;&lt;top val=&quot;190&quot;/&gt;&lt;width val=&quot;694&quot;/&gt;&lt;height val=&quot;153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CF618202-F05B-4D9B-AFF4-11DA50F7627A}_18.png&quot;/&gt;&lt;left val=&quot;129&quot;/&gt;&lt;top val=&quot;118&quot;/&gt;&lt;width val=&quot;439&quot;/&gt;&lt;height val=&quot;5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0D4DC3-3FE1-49F7-B29B-E8F5E1BE0109}&quot;/&gt;&lt;isInvalidForFieldText val=&quot;0&quot;/&gt;&lt;Image&gt;&lt;filename val=&quot;C:\Users\MyPC\AppData\Local\Temp\PR\data\asimages\{120D4DC3-3FE1-49F7-B29B-E8F5E1BE0109}_21.png&quot;/&gt;&lt;left val=&quot;16&quot;/&gt;&lt;top val=&quot;58&quot;/&gt;&lt;width val=&quot;258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6964046-4C9D-4196-BF7F-12E7BCB6B325}&quot;/&gt;&lt;isInvalidForFieldText val=&quot;0&quot;/&gt;&lt;Image&gt;&lt;filename val=&quot;C:\Users\MyPC\AppData\Local\Temp\PR\data\asimages\{86964046-4C9D-4196-BF7F-12E7BCB6B325}_21.png&quot;/&gt;&lt;left val=&quot;253&quot;/&gt;&lt;top val=&quot;58&quot;/&gt;&lt;width val=&quot;258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C99062-AC26-481C-B5A3-B9125ECF818D}&quot;/&gt;&lt;isInvalidForFieldText val=&quot;0&quot;/&gt;&lt;Image&gt;&lt;filename val=&quot;C:\Users\MyPC\AppData\Local\Temp\PR\data\asimages\{D3C99062-AC26-481C-B5A3-B9125ECF818D}_17.png&quot;/&gt;&lt;left val=&quot;7&quot;/&gt;&lt;top val=&quot;190&quot;/&gt;&lt;width val=&quot;694&quot;/&gt;&lt;height val=&quot;153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3108155E-260A-497F-9375-E8B8F3CE6738}_25.png&quot;/&gt;&lt;left val=&quot;44&quot;/&gt;&lt;top val=&quot;-37&quot;/&gt;&lt;width val=&quot;497&quot;/&gt;&lt;height val=&quot;63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115</Words>
  <Application>Microsoft Office PowerPoint</Application>
  <PresentationFormat>Widescreen</PresentationFormat>
  <Paragraphs>39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.VnAvant</vt:lpstr>
      <vt:lpstr>.VnLucida sans</vt:lpstr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22</cp:revision>
  <dcterms:created xsi:type="dcterms:W3CDTF">2021-03-09T02:19:43Z</dcterms:created>
  <dcterms:modified xsi:type="dcterms:W3CDTF">2024-03-10T10:05:38Z</dcterms:modified>
</cp:coreProperties>
</file>