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3" r:id="rId3"/>
    <p:sldId id="264" r:id="rId4"/>
    <p:sldId id="265" r:id="rId5"/>
    <p:sldId id="267" r:id="rId6"/>
    <p:sldId id="268" r:id="rId7"/>
    <p:sldId id="269" r:id="rId8"/>
    <p:sldId id="278" r:id="rId9"/>
    <p:sldId id="273" r:id="rId10"/>
    <p:sldId id="271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83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E776B-6B89-4037-A3EA-00FD3C28AA23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0DB91-4657-45ED-9D05-799CD32A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3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204BEE1-F8F9-4E4F-B225-77FB5EF0E9DC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</a:rPr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07408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04C94C-3301-46AA-9DEA-95B437D645C3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</a:rPr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35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985CFF-FEC8-4108-B088-803902A561B0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</a:rPr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02808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FB5BBF0-2E14-4A21-A9EC-17A7D0FD5A0A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</a:rPr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931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5C36FEE-4B64-4EEC-BDE0-CF910D40237A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</a:rPr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17234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0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8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2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7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5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7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9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2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9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8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FAFB-8EE8-4901-B33B-C7BDE9C9FE8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1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file:///D:\Downloads\H&#204;NH%20KH&#7888;Ii.m4a" TargetMode="External"/><Relationship Id="rId1" Type="http://schemas.openxmlformats.org/officeDocument/2006/relationships/audio" Target="file:///D:\Downloads\H&#204;NH%20KH&#7888;Ii.m4a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file:///D:\Downloads\CacHinhCoBan-BeKimHong_4eyqy.mp3" TargetMode="External"/><Relationship Id="rId7" Type="http://schemas.openxmlformats.org/officeDocument/2006/relationships/image" Target="../media/image13.png"/><Relationship Id="rId2" Type="http://schemas.openxmlformats.org/officeDocument/2006/relationships/audio" Target="file:///D:\Downloads\Qu&#7843;%20B&#243;ng%20Tr&#242;n%20Tr&#242;n%20-%20Con%20Heo%20&#272;&#7845;t%20Remix%20-%20Nh&#7841;c%20Thi&#7871;u%20Nhi%20Vui%20Nh&#7897;n%20B&#233;%20Th&#237;ch.mp3" TargetMode="External"/><Relationship Id="rId1" Type="http://schemas.microsoft.com/office/2007/relationships/media" Target="file:///D:\Downloads\Qu&#7843;%20B&#243;ng%20Tr&#242;n%20Tr&#242;n%20-%20Con%20Heo%20&#272;&#7845;t%20Remix%20-%20Nh&#7841;c%20Thi&#7871;u%20Nhi%20Vui%20Nh&#7897;n%20B&#233;%20Th&#237;ch.mp3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Downloads\CacHinhCoBan-BeKimHong_4eyqy.mp3" TargetMode="Externa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hyperlink" Target="B&#233;%20B&#7843;o%20An%20-%20B&#7843;y%20S&#7855;c%20C&#7847;u%20V&#7891;ng.mp3" TargetMode="External"/><Relationship Id="rId7" Type="http://schemas.openxmlformats.org/officeDocument/2006/relationships/image" Target="../media/image19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HÌNH KHỐIi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3076" name="Content Placeholder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0" y="3730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28713" y="2060575"/>
            <a:ext cx="70897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LĨNH VỰC PHÁT TRIỂN NHẬN THỨC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MÔN: LÀM QUEN VỚI TOÁN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93888" y="5157788"/>
            <a:ext cx="53562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Lớp</a:t>
            </a:r>
            <a: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Lá</a:t>
            </a:r>
            <a: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altLang="en-US" sz="24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Giáo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viên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thực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hiện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vi-V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Tạ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Thị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Lựu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11175" y="3143250"/>
            <a:ext cx="8120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0000"/>
                </a:solidFill>
              </a:rPr>
              <a:t>CHỦ ĐỀ: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NGHỀ NGHIỆP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7250113" y="2516188"/>
            <a:ext cx="1030287" cy="1660525"/>
            <a:chOff x="1872" y="480"/>
            <a:chExt cx="2016" cy="2880"/>
          </a:xfrm>
        </p:grpSpPr>
        <p:sp>
          <p:nvSpPr>
            <p:cNvPr id="13" name="Oval 59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87" name="Line 60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61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62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pic>
          <p:nvPicPr>
            <p:cNvPr id="3090" name="Picture 63" descr="khoi tru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64"/>
          <p:cNvGrpSpPr>
            <a:grpSpLocks/>
          </p:cNvGrpSpPr>
          <p:nvPr/>
        </p:nvGrpSpPr>
        <p:grpSpPr bwMode="auto">
          <a:xfrm>
            <a:off x="713261" y="2516876"/>
            <a:ext cx="1537254" cy="1558628"/>
            <a:chOff x="1979" y="1715"/>
            <a:chExt cx="1849" cy="1892"/>
          </a:xfrm>
          <a:solidFill>
            <a:srgbClr val="FFC000"/>
          </a:solidFill>
        </p:grpSpPr>
        <p:grpSp>
          <p:nvGrpSpPr>
            <p:cNvPr id="19" name="Group 65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  <a:grpFill/>
          </p:grpSpPr>
          <p:sp>
            <p:nvSpPr>
              <p:cNvPr id="25" name="AutoShape 66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grpSp>
            <p:nvGrpSpPr>
              <p:cNvPr id="26" name="Group 67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  <a:grpFill/>
            </p:grpSpPr>
            <p:sp>
              <p:nvSpPr>
                <p:cNvPr id="27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p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8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9" name="AutoShape 70"/>
                <p:cNvSpPr>
                  <a:spLocks noChangeArrowheads="1"/>
                </p:cNvSpPr>
                <p:nvPr/>
              </p:nvSpPr>
              <p:spPr bwMode="auto">
                <a:xfrm rot="-54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</p:grpSp>
        </p:grpSp>
        <p:grpSp>
          <p:nvGrpSpPr>
            <p:cNvPr id="20" name="Group 71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  <a:grpFill/>
          </p:grpSpPr>
          <p:sp>
            <p:nvSpPr>
              <p:cNvPr id="21" name="AutoShape 72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2" name="AutoShape 73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3" name="AutoShape 74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4" name="AutoShape 75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altLang="en-US"/>
              </a:p>
            </p:txBody>
          </p:sp>
        </p:grpSp>
      </p:grpSp>
      <p:pic>
        <p:nvPicPr>
          <p:cNvPr id="30" name="HÌNH KHỐIi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71122" y="5514522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07" y="3613868"/>
            <a:ext cx="6450013" cy="154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7193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28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845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10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6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4" name="Content Placeholder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0" y="0"/>
            <a:ext cx="919956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5835" flipH="1">
            <a:off x="679450" y="3598863"/>
            <a:ext cx="1878013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1363" y="609600"/>
            <a:ext cx="7772400" cy="1981200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lỗ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971801"/>
            <a:ext cx="8034792" cy="175880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Quả Bóng Tròn Tròn - Con Heo Đất Remix - Nhạc Thiếu Nhi Vui Nhộn Bé Thí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67570" y="4730605"/>
            <a:ext cx="785812" cy="785812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" name="CacHinhCoBan-BeKimHong_4eyqy.mp3">
            <a:hlinkClick r:id="" action="ppaction://media"/>
          </p:cNvPr>
          <p:cNvPicPr>
            <a:picLocks noGrp="1" noChangeAspect="1"/>
          </p:cNvPicPr>
          <p:nvPr>
            <p:ph idx="1"/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53200" y="304800"/>
            <a:ext cx="990600" cy="1219200"/>
          </a:xfrm>
        </p:spPr>
      </p:pic>
    </p:spTree>
    <p:extLst>
      <p:ext uri="{BB962C8B-B14F-4D97-AF65-F5344CB8AC3E}">
        <p14:creationId xmlns:p14="http://schemas.microsoft.com/office/powerpoint/2010/main" val="12907503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94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9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746125" y="2398713"/>
            <a:ext cx="788035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sz="4400" dirty="0">
                <a:solidFill>
                  <a:srgbClr val="FF00FF"/>
                </a:solidFill>
                <a:latin typeface=".VnClarendonH" pitchFamily="34" charset="0"/>
              </a:rPr>
              <a:t> </a:t>
            </a:r>
            <a:r>
              <a:rPr lang="en-US" altLang="vi-VN" sz="4400" dirty="0" err="1">
                <a:solidFill>
                  <a:srgbClr val="FF66FF"/>
                </a:solidFill>
                <a:latin typeface=".VnClarendonH" pitchFamily="34" charset="0"/>
              </a:rPr>
              <a:t>Trß</a:t>
            </a:r>
            <a:r>
              <a:rPr lang="en-US" altLang="vi-VN" sz="4400" dirty="0">
                <a:solidFill>
                  <a:srgbClr val="FF66FF"/>
                </a:solidFill>
                <a:latin typeface=".VnClarendonH" pitchFamily="34" charset="0"/>
              </a:rPr>
              <a:t> </a:t>
            </a:r>
            <a:r>
              <a:rPr lang="en-US" altLang="vi-VN" sz="4400" dirty="0" err="1">
                <a:solidFill>
                  <a:srgbClr val="FF66FF"/>
                </a:solidFill>
                <a:latin typeface=".VnClarendonH" pitchFamily="34" charset="0"/>
              </a:rPr>
              <a:t>ch¬i</a:t>
            </a:r>
            <a:r>
              <a:rPr lang="en-US" altLang="vi-VN" sz="4400" dirty="0">
                <a:solidFill>
                  <a:srgbClr val="FF66FF"/>
                </a:solidFill>
                <a:latin typeface=".VnClarendonH" pitchFamily="34" charset="0"/>
              </a:rPr>
              <a:t> </a:t>
            </a:r>
            <a:r>
              <a:rPr lang="en-US" altLang="vi-VN" sz="4800" dirty="0">
                <a:solidFill>
                  <a:srgbClr val="FF66FF"/>
                </a:solidFill>
                <a:latin typeface=".VnClarendonH" pitchFamily="34" charset="0"/>
              </a:rPr>
              <a:t>3</a:t>
            </a:r>
            <a:r>
              <a:rPr lang="en-US" altLang="vi-VN" sz="4400" dirty="0">
                <a:solidFill>
                  <a:srgbClr val="FF66FF"/>
                </a:solidFill>
                <a:latin typeface=".VnClarendonH" pitchFamily="34" charset="0"/>
              </a:rPr>
              <a:t>: </a:t>
            </a:r>
          </a:p>
          <a:p>
            <a:pPr>
              <a:defRPr/>
            </a:pPr>
            <a:r>
              <a:rPr lang="en-US" altLang="vi-VN" sz="4400" dirty="0">
                <a:solidFill>
                  <a:srgbClr val="FF66FF"/>
                </a:solidFill>
                <a:latin typeface=".VnClarendonH" pitchFamily="34" charset="0"/>
              </a:rPr>
              <a:t> </a:t>
            </a:r>
            <a:r>
              <a:rPr lang="en-US" altLang="vi-VN" sz="6000" dirty="0" err="1">
                <a:solidFill>
                  <a:srgbClr val="0070C0"/>
                </a:solidFill>
                <a:latin typeface="+mj-lt"/>
              </a:rPr>
              <a:t>Nhanh</a:t>
            </a:r>
            <a:r>
              <a:rPr lang="en-US" altLang="vi-VN" sz="6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vi-VN" sz="6000" dirty="0" err="1">
                <a:solidFill>
                  <a:srgbClr val="0070C0"/>
                </a:solidFill>
                <a:latin typeface="+mj-lt"/>
              </a:rPr>
              <a:t>tay</a:t>
            </a:r>
            <a:r>
              <a:rPr lang="en-US" altLang="vi-VN" sz="60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altLang="vi-VN" sz="6000" dirty="0" err="1">
                <a:solidFill>
                  <a:srgbClr val="0070C0"/>
                </a:solidFill>
                <a:latin typeface="+mj-lt"/>
              </a:rPr>
              <a:t>nhanh</a:t>
            </a:r>
            <a:r>
              <a:rPr lang="en-US" altLang="vi-VN" sz="6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vi-VN" sz="6000" dirty="0" err="1">
                <a:solidFill>
                  <a:srgbClr val="0070C0"/>
                </a:solidFill>
                <a:latin typeface="+mj-lt"/>
              </a:rPr>
              <a:t>mắt</a:t>
            </a:r>
            <a:r>
              <a:rPr lang="en-US" altLang="vi-VN" sz="6000" dirty="0">
                <a:solidFill>
                  <a:srgbClr val="0070C0"/>
                </a:solidFill>
                <a:latin typeface="+mj-lt"/>
              </a:rPr>
              <a:t>.</a:t>
            </a:r>
            <a:endParaRPr lang="en-US" altLang="vi-VN" sz="6000" dirty="0">
              <a:solidFill>
                <a:srgbClr val="0070C0"/>
              </a:solidFill>
            </a:endParaRPr>
          </a:p>
        </p:txBody>
      </p:sp>
      <p:sp>
        <p:nvSpPr>
          <p:cNvPr id="6" name="5-Point Star 5">
            <a:hlinkClick r:id="rId3" action="ppaction://hlinkfile"/>
          </p:cNvPr>
          <p:cNvSpPr/>
          <p:nvPr/>
        </p:nvSpPr>
        <p:spPr>
          <a:xfrm>
            <a:off x="6242050" y="957263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Content Placeholder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-12700" y="-2222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wreath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657600"/>
            <a:ext cx="3124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h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66763"/>
            <a:ext cx="815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XMASCA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9624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557142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3695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0" y="587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35263" y="980979"/>
            <a:ext cx="5773003" cy="1077218"/>
          </a:xfrm>
          <a:prstGeom prst="rect">
            <a:avLst/>
          </a:prstGeom>
          <a:noFill/>
        </p:spPr>
        <p:txBody>
          <a:bodyPr>
            <a:prstTxWarp prst="textInflateTop">
              <a:avLst/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pPr algn="ctr">
              <a:defRPr/>
            </a:pP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Hoạt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1: </a:t>
            </a:r>
          </a:p>
          <a:p>
            <a:pPr algn="ctr">
              <a:defRPr/>
            </a:pP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Ôn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nhận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biết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khối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cầu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khối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trụ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102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3170238"/>
            <a:ext cx="1125537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041900"/>
            <a:ext cx="890905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208735" y="2547938"/>
            <a:ext cx="5199062" cy="6072187"/>
            <a:chOff x="-336" y="480"/>
            <a:chExt cx="4176" cy="5520"/>
          </a:xfrm>
        </p:grpSpPr>
        <p:sp>
          <p:nvSpPr>
            <p:cNvPr id="410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9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4110" name="Picture 12" descr="khoi tru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111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4113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F5C9A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14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1918 w 21600"/>
                    <a:gd name="T13" fmla="*/ 1918 h 21600"/>
                    <a:gd name="T14" fmla="*/ 19682 w 21600"/>
                    <a:gd name="T15" fmla="*/ 196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1D5892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" name="Oval 16"/>
              <p:cNvSpPr>
                <a:spLocks noChangeArrowheads="1"/>
              </p:cNvSpPr>
              <p:nvPr/>
            </p:nvSpPr>
            <p:spPr bwMode="auto">
              <a:xfrm>
                <a:off x="1862" y="497"/>
                <a:ext cx="2048" cy="77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3" name="Flowchart: Connector 2"/>
          <p:cNvSpPr/>
          <p:nvPr/>
        </p:nvSpPr>
        <p:spPr>
          <a:xfrm>
            <a:off x="1600199" y="2799211"/>
            <a:ext cx="2885485" cy="290802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65" y="2811360"/>
            <a:ext cx="2978151" cy="291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4464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2F767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104451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5140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41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42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43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44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45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46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47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48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104461" name="Oval 13"/>
          <p:cNvSpPr>
            <a:spLocks noChangeAspect="1" noChangeArrowheads="1"/>
          </p:cNvSpPr>
          <p:nvPr/>
        </p:nvSpPr>
        <p:spPr bwMode="auto">
          <a:xfrm>
            <a:off x="2617027" y="1321933"/>
            <a:ext cx="3875088" cy="3875088"/>
          </a:xfrm>
          <a:prstGeom prst="ellipse">
            <a:avLst/>
          </a:prstGeom>
          <a:gradFill rotWithShape="1">
            <a:gsLst>
              <a:gs pos="0">
                <a:srgbClr val="184776"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4463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294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104466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5131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32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33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34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35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36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37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38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39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pic>
        <p:nvPicPr>
          <p:cNvPr id="5128" name="Picture 33" descr="B61F922E038C4F38BF8B03DDF16A567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4" descr="69D537EC41674A80AAA68CB93FBC129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20726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61" grpId="0" animBg="1"/>
      <p:bldP spid="104462" grpId="0" animBg="1"/>
      <p:bldP spid="104462" grpId="1" animBg="1"/>
      <p:bldP spid="104463" grpId="0" animBg="1"/>
      <p:bldP spid="10446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06501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8210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211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18 w 21600"/>
                <a:gd name="T13" fmla="*/ 1918 h 21600"/>
                <a:gd name="T14" fmla="*/ 19682 w 21600"/>
                <a:gd name="T15" fmla="*/ 19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06505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8203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04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8205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206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8208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F5C9A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209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1918 w 21600"/>
                    <a:gd name="T13" fmla="*/ 1918 h 21600"/>
                    <a:gd name="T14" fmla="*/ 19682 w 21600"/>
                    <a:gd name="T15" fmla="*/ 196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1D5892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pic>
        <p:nvPicPr>
          <p:cNvPr id="8200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4725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  <p:bldP spid="106500" grpId="1" animBg="1"/>
      <p:bldP spid="106504" grpId="0" animBg="1"/>
      <p:bldP spid="10650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0" y="587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751013"/>
            <a:ext cx="77851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5835" flipH="1">
            <a:off x="679450" y="3598863"/>
            <a:ext cx="1878013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97117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03500" y="45085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2F767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122883" name="Group 3"/>
          <p:cNvGrpSpPr>
            <a:grpSpLocks/>
          </p:cNvGrpSpPr>
          <p:nvPr/>
        </p:nvGrpSpPr>
        <p:grpSpPr bwMode="auto">
          <a:xfrm flipH="1">
            <a:off x="2579688" y="450850"/>
            <a:ext cx="3886200" cy="3879850"/>
            <a:chOff x="1584" y="812"/>
            <a:chExt cx="2256" cy="2444"/>
          </a:xfrm>
        </p:grpSpPr>
        <p:sp>
          <p:nvSpPr>
            <p:cNvPr id="6169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0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1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2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3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4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5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6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7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324485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44291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294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026" y="4674281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dirty="0" err="1">
                <a:solidFill>
                  <a:schemeClr val="bg1"/>
                </a:solidFill>
                <a:latin typeface="Arial" charset="0"/>
              </a:rPr>
              <a:t>Khối</a:t>
            </a:r>
            <a:r>
              <a:rPr lang="en-US" altLang="en-US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" charset="0"/>
              </a:rPr>
              <a:t>cầu</a:t>
            </a:r>
            <a:endParaRPr lang="en-US" altLang="en-US" sz="2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158" name="Picture 33" descr="B61F922E038C4F38BF8B03DDF16A567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346200" cy="345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34" descr="69D537EC41674A80AAA68CB93FBC129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6833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3007179" y="3850132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24933" name="Group 5"/>
          <p:cNvGrpSpPr>
            <a:grpSpLocks/>
          </p:cNvGrpSpPr>
          <p:nvPr/>
        </p:nvGrpSpPr>
        <p:grpSpPr bwMode="auto">
          <a:xfrm>
            <a:off x="2955925" y="1498600"/>
            <a:ext cx="3254375" cy="3479800"/>
            <a:chOff x="-384" y="936"/>
            <a:chExt cx="2050" cy="2400"/>
          </a:xfrm>
        </p:grpSpPr>
        <p:sp>
          <p:nvSpPr>
            <p:cNvPr id="9243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9244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18 w 21600"/>
                <a:gd name="T13" fmla="*/ 1918 h 21600"/>
                <a:gd name="T14" fmla="*/ 19682 w 21600"/>
                <a:gd name="T15" fmla="*/ 19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24937" name="Group 9"/>
          <p:cNvGrpSpPr>
            <a:grpSpLocks/>
          </p:cNvGrpSpPr>
          <p:nvPr/>
        </p:nvGrpSpPr>
        <p:grpSpPr bwMode="auto">
          <a:xfrm>
            <a:off x="2895600" y="190501"/>
            <a:ext cx="6781800" cy="8763000"/>
            <a:chOff x="-336" y="480"/>
            <a:chExt cx="4176" cy="5520"/>
          </a:xfrm>
        </p:grpSpPr>
        <p:sp>
          <p:nvSpPr>
            <p:cNvPr id="923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37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3224"/>
              <a:chOff x="1842" y="480"/>
              <a:chExt cx="2094" cy="3224"/>
            </a:xfrm>
          </p:grpSpPr>
          <p:pic>
            <p:nvPicPr>
              <p:cNvPr id="9238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239" name="Group 13"/>
              <p:cNvGrpSpPr>
                <a:grpSpLocks/>
              </p:cNvGrpSpPr>
              <p:nvPr/>
            </p:nvGrpSpPr>
            <p:grpSpPr bwMode="auto">
              <a:xfrm>
                <a:off x="1862" y="936"/>
                <a:ext cx="2050" cy="2768"/>
                <a:chOff x="-384" y="920"/>
                <a:chExt cx="2050" cy="2768"/>
              </a:xfrm>
            </p:grpSpPr>
            <p:sp>
              <p:nvSpPr>
                <p:cNvPr id="9241" name="Oval 14"/>
                <p:cNvSpPr>
                  <a:spLocks noChangeArrowheads="1"/>
                </p:cNvSpPr>
                <p:nvPr/>
              </p:nvSpPr>
              <p:spPr bwMode="auto">
                <a:xfrm>
                  <a:off x="-357" y="2920"/>
                  <a:ext cx="1998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F5C9A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42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20"/>
                  <a:ext cx="2050" cy="238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1918 w 21600"/>
                    <a:gd name="T13" fmla="*/ 1918 h 21600"/>
                    <a:gd name="T14" fmla="*/ 19682 w 21600"/>
                    <a:gd name="T15" fmla="*/ 196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1D5892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80"/>
                <a:ext cx="2050" cy="84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14750" y="5395685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pic>
        <p:nvPicPr>
          <p:cNvPr id="9234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93263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700088"/>
            <a:ext cx="8382000" cy="582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711200" y="276225"/>
            <a:ext cx="7285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latin typeface="Arial" charset="0"/>
              </a:rPr>
              <a:t>  Phân biệt khối cầu, khối trụ</a:t>
            </a:r>
          </a:p>
        </p:txBody>
      </p:sp>
      <p:grpSp>
        <p:nvGrpSpPr>
          <p:cNvPr id="11292" name="Group 19"/>
          <p:cNvGrpSpPr>
            <a:grpSpLocks/>
          </p:cNvGrpSpPr>
          <p:nvPr/>
        </p:nvGrpSpPr>
        <p:grpSpPr bwMode="auto">
          <a:xfrm>
            <a:off x="5334000" y="1255713"/>
            <a:ext cx="3324225" cy="4724400"/>
            <a:chOff x="1842" y="480"/>
            <a:chExt cx="2094" cy="2976"/>
          </a:xfrm>
        </p:grpSpPr>
        <p:pic>
          <p:nvPicPr>
            <p:cNvPr id="11293" name="Picture 20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94" name="Group 21"/>
            <p:cNvGrpSpPr>
              <a:grpSpLocks/>
            </p:cNvGrpSpPr>
            <p:nvPr/>
          </p:nvGrpSpPr>
          <p:grpSpPr bwMode="auto">
            <a:xfrm>
              <a:off x="1862" y="952"/>
              <a:ext cx="2050" cy="2400"/>
              <a:chOff x="-384" y="936"/>
              <a:chExt cx="2050" cy="2400"/>
            </a:xfrm>
          </p:grpSpPr>
          <p:sp>
            <p:nvSpPr>
              <p:cNvPr id="11296" name="Oval 22"/>
              <p:cNvSpPr>
                <a:spLocks noChangeArrowheads="1"/>
              </p:cNvSpPr>
              <p:nvPr/>
            </p:nvSpPr>
            <p:spPr bwMode="auto">
              <a:xfrm>
                <a:off x="-368" y="2568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1297" name="AutoShape 23"/>
              <p:cNvSpPr>
                <a:spLocks noChangeArrowheads="1"/>
              </p:cNvSpPr>
              <p:nvPr/>
            </p:nvSpPr>
            <p:spPr bwMode="auto">
              <a:xfrm>
                <a:off x="-384" y="936"/>
                <a:ext cx="2050" cy="20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664" name="Oval 24"/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12665" name="Oval 25"/>
          <p:cNvSpPr>
            <a:spLocks noChangeAspect="1" noChangeArrowheads="1"/>
          </p:cNvSpPr>
          <p:nvPr/>
        </p:nvSpPr>
        <p:spPr bwMode="auto">
          <a:xfrm>
            <a:off x="850900" y="1687070"/>
            <a:ext cx="3875088" cy="3875087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112667" name="Group 27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82" name="AutoShape 2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3" name="AutoShape 2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4" name="AutoShape 3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5" name="AutoShape 3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6" name="AutoShape 3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7" name="AutoShape 3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8" name="AutoShape 3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9" name="AutoShape 3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90" name="AutoShape 3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112677" name="Rectangle 37"/>
          <p:cNvSpPr>
            <a:spLocks noChangeArrowheads="1"/>
          </p:cNvSpPr>
          <p:nvPr/>
        </p:nvSpPr>
        <p:spPr bwMode="auto">
          <a:xfrm>
            <a:off x="1617663" y="0"/>
            <a:ext cx="48333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7200" b="1" dirty="0" err="1">
                <a:solidFill>
                  <a:srgbClr val="FF0000"/>
                </a:solidFill>
              </a:rPr>
              <a:t>Giống</a:t>
            </a:r>
            <a:r>
              <a:rPr lang="en-US" altLang="en-US" sz="7200" b="1" dirty="0">
                <a:solidFill>
                  <a:srgbClr val="FF0000"/>
                </a:solidFill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</a:rPr>
              <a:t>nhau</a:t>
            </a:r>
            <a:r>
              <a:rPr lang="en-US" altLang="en-US" sz="7200" b="1" dirty="0">
                <a:solidFill>
                  <a:srgbClr val="0000FF"/>
                </a:solidFill>
              </a:rPr>
              <a:t>:</a:t>
            </a:r>
          </a:p>
        </p:txBody>
      </p:sp>
      <p:grpSp>
        <p:nvGrpSpPr>
          <p:cNvPr id="112678" name="Group 38"/>
          <p:cNvGrpSpPr>
            <a:grpSpLocks/>
          </p:cNvGrpSpPr>
          <p:nvPr/>
        </p:nvGrpSpPr>
        <p:grpSpPr bwMode="auto">
          <a:xfrm>
            <a:off x="955259" y="1652093"/>
            <a:ext cx="3728244" cy="3879850"/>
            <a:chOff x="1584" y="812"/>
            <a:chExt cx="2256" cy="2444"/>
          </a:xfrm>
          <a:solidFill>
            <a:schemeClr val="accent6">
              <a:lumMod val="75000"/>
            </a:schemeClr>
          </a:solidFill>
        </p:grpSpPr>
        <p:sp>
          <p:nvSpPr>
            <p:cNvPr id="11273" name="AutoShape 3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74" name="AutoShape 4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75" name="AutoShape 4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76" name="AutoShape 4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77" name="AutoShape 4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78" name="AutoShape 4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79" name="AutoShape 4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0" name="AutoShape 4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1" name="AutoShape 4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5202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386556" y="1529783"/>
            <a:ext cx="4033838" cy="3875087"/>
          </a:xfrm>
          <a:prstGeom prst="ellipse">
            <a:avLst/>
          </a:prstGeom>
          <a:gradFill rotWithShape="1">
            <a:gsLst>
              <a:gs pos="0">
                <a:srgbClr val="184776"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127033" name="Group 57"/>
          <p:cNvGrpSpPr>
            <a:grpSpLocks/>
          </p:cNvGrpSpPr>
          <p:nvPr/>
        </p:nvGrpSpPr>
        <p:grpSpPr bwMode="auto">
          <a:xfrm>
            <a:off x="545306" y="1529783"/>
            <a:ext cx="3875088" cy="3875087"/>
            <a:chOff x="1584" y="812"/>
            <a:chExt cx="2256" cy="2444"/>
          </a:xfrm>
        </p:grpSpPr>
        <p:sp>
          <p:nvSpPr>
            <p:cNvPr id="12303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304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305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306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307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308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309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310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311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Khác nhau:</a:t>
            </a: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503869" y="1125537"/>
            <a:ext cx="6629400" cy="8763000"/>
            <a:chOff x="-336" y="480"/>
            <a:chExt cx="4176" cy="5520"/>
          </a:xfrm>
        </p:grpSpPr>
        <p:sp>
          <p:nvSpPr>
            <p:cNvPr id="12296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97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298" name="Picture 71" descr="khoi tru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299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301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F5C9A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302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1918 w 21600"/>
                    <a:gd name="T13" fmla="*/ 1918 h 21600"/>
                    <a:gd name="T14" fmla="*/ 19682 w 21600"/>
                    <a:gd name="T15" fmla="*/ 196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1D5892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97026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242</Words>
  <Application>Microsoft Office PowerPoint</Application>
  <PresentationFormat>On-screen Show (4:3)</PresentationFormat>
  <Paragraphs>28</Paragraphs>
  <Slides>11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.VnClarendonH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Microsoft</cp:lastModifiedBy>
  <cp:revision>16</cp:revision>
  <dcterms:created xsi:type="dcterms:W3CDTF">2020-10-15T07:21:16Z</dcterms:created>
  <dcterms:modified xsi:type="dcterms:W3CDTF">2023-12-02T14:09:32Z</dcterms:modified>
</cp:coreProperties>
</file>