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4" r:id="rId6"/>
    <p:sldId id="264" r:id="rId7"/>
    <p:sldId id="267" r:id="rId8"/>
    <p:sldId id="269" r:id="rId9"/>
    <p:sldId id="271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6DD2-3B15-4236-82DF-B480E3A4F6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deo t1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457200"/>
            <a:ext cx="7921690" cy="56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185672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triển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nhận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thức</a:t>
            </a:r>
            <a:r>
              <a:rPr lang="en-US" altLang="vi-VN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Khám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khoa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 VẬT THUỘC NHÓM GIA CÂM</a:t>
            </a:r>
          </a:p>
          <a:p>
            <a:pPr algn="just">
              <a:defRPr/>
            </a:pP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chồi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ghép</a:t>
            </a:r>
            <a:r>
              <a:rPr lang="en-US" altLang="vi-VN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Thời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gian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30 - 35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phút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Ngày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dạy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15 / 12 /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2023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GIN KRIÊNG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0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8435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AutoShape 22"/>
          <p:cNvSpPr>
            <a:spLocks noChangeArrowheads="1"/>
          </p:cNvSpPr>
          <p:nvPr/>
        </p:nvSpPr>
        <p:spPr bwMode="auto">
          <a:xfrm>
            <a:off x="1752600" y="0"/>
            <a:ext cx="5486400" cy="1295400"/>
          </a:xfrm>
          <a:prstGeom prst="horizontalScroll">
            <a:avLst>
              <a:gd name="adj" fmla="val 12500"/>
            </a:avLst>
          </a:prstGeom>
          <a:solidFill>
            <a:srgbClr val="D5E8B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HOẠT ĐỘNG 4:Trò Chơi.</a:t>
            </a:r>
          </a:p>
        </p:txBody>
      </p:sp>
      <p:sp>
        <p:nvSpPr>
          <p:cNvPr id="18449" name="AutoShape 23"/>
          <p:cNvSpPr>
            <a:spLocks noChangeArrowheads="1"/>
          </p:cNvSpPr>
          <p:nvPr/>
        </p:nvSpPr>
        <p:spPr bwMode="auto">
          <a:xfrm>
            <a:off x="685800" y="1524001"/>
            <a:ext cx="7848600" cy="3208337"/>
          </a:xfrm>
          <a:prstGeom prst="wedgeEllipseCallout">
            <a:avLst>
              <a:gd name="adj1" fmla="val -10269"/>
              <a:gd name="adj2" fmla="val 70014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600">
                <a:solidFill>
                  <a:srgbClr val="FF0000"/>
                </a:solidFill>
              </a:rPr>
              <a:t>Trò chơi 1</a:t>
            </a:r>
            <a:r>
              <a:rPr lang="en-US" altLang="vi-VN" sz="360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vận chuyển các con vật về đúng chuồng</a:t>
            </a:r>
          </a:p>
        </p:txBody>
      </p:sp>
    </p:spTree>
    <p:extLst>
      <p:ext uri="{BB962C8B-B14F-4D97-AF65-F5344CB8AC3E}">
        <p14:creationId xmlns:p14="http://schemas.microsoft.com/office/powerpoint/2010/main" val="710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9459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67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3"/>
          <p:cNvSpPr>
            <a:spLocks noChangeArrowheads="1"/>
          </p:cNvSpPr>
          <p:nvPr/>
        </p:nvSpPr>
        <p:spPr bwMode="auto">
          <a:xfrm>
            <a:off x="1524000" y="685801"/>
            <a:ext cx="6553200" cy="5410200"/>
          </a:xfrm>
          <a:prstGeom prst="wedgeEllipseCallout">
            <a:avLst>
              <a:gd name="adj1" fmla="val -7308"/>
              <a:gd name="adj2" fmla="val 505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600">
                <a:solidFill>
                  <a:srgbClr val="FF0000"/>
                </a:solidFill>
              </a:rPr>
              <a:t>Trò chơi 2</a:t>
            </a:r>
            <a:r>
              <a:rPr lang="en-US" altLang="vi-VN" sz="360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altLang="vi-VN" sz="3200">
                <a:solidFill>
                  <a:srgbClr val="0000FF"/>
                </a:solidFill>
              </a:rPr>
              <a:t>Nghe tên đoán tiếng kêu của con vật….. 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2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9459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67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3"/>
          <p:cNvSpPr>
            <a:spLocks noChangeArrowheads="1"/>
          </p:cNvSpPr>
          <p:nvPr/>
        </p:nvSpPr>
        <p:spPr bwMode="auto">
          <a:xfrm>
            <a:off x="1524000" y="685801"/>
            <a:ext cx="6553200" cy="5410200"/>
          </a:xfrm>
          <a:prstGeom prst="wedgeEllipseCallout">
            <a:avLst>
              <a:gd name="adj1" fmla="val -7308"/>
              <a:gd name="adj2" fmla="val 505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thúc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động:đọc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đan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con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deo t1\HÌNH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457200"/>
            <a:ext cx="7921690" cy="56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455" y="11917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altLang="vi-V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Picture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514600"/>
            <a:ext cx="2895600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295400" y="990600"/>
            <a:ext cx="5164882" cy="3200400"/>
          </a:xfrm>
          <a:prstGeom prst="cloudCallout">
            <a:avLst>
              <a:gd name="adj1" fmla="val 49523"/>
              <a:gd name="adj2" fmla="val 48210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Ổn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,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gây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hứng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“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trống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mèo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cún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con”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356930" y="4919472"/>
            <a:ext cx="196269" cy="32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97132"/>
              </p:ext>
            </p:extLst>
          </p:nvPr>
        </p:nvGraphicFramePr>
        <p:xfrm>
          <a:off x="4495800" y="5186981"/>
          <a:ext cx="285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ackager Shell Object" showAsIcon="1" r:id="rId5" imgW="2857320" imgH="437400" progId="Package">
                  <p:embed/>
                </p:oleObj>
              </mc:Choice>
              <mc:Fallback>
                <p:oleObj name="Packager Shell Object" showAsIcon="1" r:id="rId5" imgW="28573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5186981"/>
                        <a:ext cx="2857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0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deo t1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457200"/>
            <a:ext cx="7921690" cy="56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455" y="11917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altLang="vi-V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Pictur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514600"/>
            <a:ext cx="2895600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F:\video t1\CON G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91768"/>
            <a:ext cx="5867399" cy="44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455" y="11917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altLang="vi-V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2514600"/>
            <a:ext cx="2895600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F:\video t1\HÌN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4" y="-32048"/>
            <a:ext cx="9167973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8455" y="1191768"/>
            <a:ext cx="483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vi-V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altLang="vi-VN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</a:t>
            </a:r>
            <a:r>
              <a:rPr lang="en-US" alt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vi-VN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động</a:t>
            </a:r>
            <a:r>
              <a:rPr lang="en-US" alt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2:  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 sát đàm thoại.</a:t>
            </a:r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dirty="0" smtClean="0"/>
              <a:t>           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câm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4862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71600" y="762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53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43000" y="2895600"/>
            <a:ext cx="2590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8956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48768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77000" y="14478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6800" y="2971800"/>
            <a:ext cx="2667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24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gà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mái</a:t>
            </a:r>
            <a:endParaRPr lang="en-US" dirty="0"/>
          </a:p>
        </p:txBody>
      </p:sp>
      <p:sp>
        <p:nvSpPr>
          <p:cNvPr id="2" name="AutoShape 2" descr="BST 1000+ Hình Ảnh Con Gà Trống, Ảnh Gà Con Cute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Kết quả hình ảnh cho hình ảnh con v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1"/>
            <a:ext cx="92583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613741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Con </a:t>
            </a:r>
            <a:r>
              <a:rPr lang="en-US" sz="2400" dirty="0" err="1" smtClean="0">
                <a:solidFill>
                  <a:srgbClr val="FF0000"/>
                </a:solidFill>
              </a:rPr>
              <a:t>vịt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248" y="838200"/>
            <a:ext cx="1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Đâù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vịt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1207532"/>
            <a:ext cx="228600" cy="87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vịt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507224" y="2775466"/>
            <a:ext cx="569976" cy="82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29200" y="838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6300" y="5334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Mắt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57800" y="56388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28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vịt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743200" y="718066"/>
            <a:ext cx="1371600" cy="255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2514600" y="53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cánh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174" name="Straight Arrow Connector 7173"/>
          <p:cNvCxnSpPr/>
          <p:nvPr/>
        </p:nvCxnSpPr>
        <p:spPr>
          <a:xfrm>
            <a:off x="838200" y="14478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7174"/>
          <p:cNvSpPr txBox="1"/>
          <p:nvPr/>
        </p:nvSpPr>
        <p:spPr>
          <a:xfrm>
            <a:off x="228600" y="10228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Đuôi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vịt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33400" y="0"/>
            <a:ext cx="7162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HOẠT ĐỘNG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3: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200" dirty="0"/>
              <a:t>So sánh nhóm gia cầm và gia súc: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28600" y="1981200"/>
            <a:ext cx="2895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dirty="0">
                <a:latin typeface="Times New Roman" pitchFamily="18" charset="0"/>
                <a:ea typeface="SimSun" pitchFamily="2" charset="-122"/>
              </a:rPr>
              <a:t>  + Giống nhau: Đều là những con vật nuôi trong gia đình.</a:t>
            </a:r>
          </a:p>
          <a:p>
            <a:r>
              <a:rPr lang="vi-VN" dirty="0">
                <a:latin typeface="Times New Roman" pitchFamily="18" charset="0"/>
                <a:ea typeface="SimSun" pitchFamily="2" charset="-122"/>
              </a:rPr>
              <a:t>  + Khác nhau:  Gà,vịt là nhóm gia cầm có 2 chân, đẻ trứng.</a:t>
            </a:r>
          </a:p>
          <a:p>
            <a:r>
              <a:rPr lang="vi-VN" dirty="0">
                <a:latin typeface="Times New Roman" pitchFamily="18" charset="0"/>
                <a:ea typeface="SimSun" pitchFamily="2" charset="-122"/>
              </a:rPr>
              <a:t>   </a:t>
            </a:r>
            <a:r>
              <a:rPr lang="vi-VN" dirty="0" smtClean="0">
                <a:latin typeface="Times New Roman" pitchFamily="18" charset="0"/>
                <a:ea typeface="SimSun" pitchFamily="2" charset="-122"/>
              </a:rPr>
              <a:t>.</a:t>
            </a:r>
            <a:endParaRPr lang="vi-VN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AutoShape 2" descr="BST 1000+ Hình Ảnh Con Gà Trống, Ảnh Gà Con Cute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7" y="1416535"/>
            <a:ext cx="2175643" cy="259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hình ảnh 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49451"/>
            <a:ext cx="2057400" cy="17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1143000" y="2209800"/>
            <a:ext cx="6400800" cy="2514600"/>
          </a:xfrm>
          <a:prstGeom prst="cloudCallout">
            <a:avLst>
              <a:gd name="adj1" fmla="val 56000"/>
              <a:gd name="adj2" fmla="val 32449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381000" y="2133600"/>
            <a:ext cx="8229600" cy="3886200"/>
          </a:xfrm>
          <a:prstGeom prst="cloudCallout">
            <a:avLst>
              <a:gd name="adj1" fmla="val -22884"/>
              <a:gd name="adj2" fmla="val 65954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Giáo dục: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Trẻ biết các  ích lợi cũng như tác hại của các con vật nuôi trong gia đình đối với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4270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16</cp:revision>
  <dcterms:created xsi:type="dcterms:W3CDTF">2023-01-15T01:07:02Z</dcterms:created>
  <dcterms:modified xsi:type="dcterms:W3CDTF">2023-12-12T13:14:47Z</dcterms:modified>
</cp:coreProperties>
</file>