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76" r:id="rId5"/>
    <p:sldId id="277" r:id="rId6"/>
    <p:sldId id="269" r:id="rId7"/>
    <p:sldId id="271" r:id="rId8"/>
    <p:sldId id="272" r:id="rId9"/>
    <p:sldId id="273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6DD2-3B15-4236-82DF-B480E3A4F6E8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3541-2A50-4EA1-96FC-488EBF01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0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6DD2-3B15-4236-82DF-B480E3A4F6E8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3541-2A50-4EA1-96FC-488EBF01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5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6DD2-3B15-4236-82DF-B480E3A4F6E8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3541-2A50-4EA1-96FC-488EBF01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9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6DD2-3B15-4236-82DF-B480E3A4F6E8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3541-2A50-4EA1-96FC-488EBF01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4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6DD2-3B15-4236-82DF-B480E3A4F6E8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3541-2A50-4EA1-96FC-488EBF01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7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6DD2-3B15-4236-82DF-B480E3A4F6E8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3541-2A50-4EA1-96FC-488EBF01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83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6DD2-3B15-4236-82DF-B480E3A4F6E8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3541-2A50-4EA1-96FC-488EBF01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90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6DD2-3B15-4236-82DF-B480E3A4F6E8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3541-2A50-4EA1-96FC-488EBF01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0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6DD2-3B15-4236-82DF-B480E3A4F6E8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3541-2A50-4EA1-96FC-488EBF01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0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6DD2-3B15-4236-82DF-B480E3A4F6E8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3541-2A50-4EA1-96FC-488EBF01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3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96DD2-3B15-4236-82DF-B480E3A4F6E8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93541-2A50-4EA1-96FC-488EBF01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7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96DD2-3B15-4236-82DF-B480E3A4F6E8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93541-2A50-4EA1-96FC-488EBF01D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0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video t1\HÌNH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10" y="457200"/>
            <a:ext cx="7921690" cy="566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1185672"/>
            <a:ext cx="5562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altLang="vi-VN" sz="32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Lĩnh</a:t>
            </a:r>
            <a:r>
              <a:rPr lang="en-US" altLang="vi-VN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altLang="vi-VN" sz="32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vực</a:t>
            </a:r>
            <a:r>
              <a:rPr lang="en-US" altLang="vi-VN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: </a:t>
            </a:r>
            <a:r>
              <a:rPr lang="en-US" altLang="vi-VN" sz="32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Phát</a:t>
            </a:r>
            <a:r>
              <a:rPr lang="en-US" altLang="vi-VN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altLang="vi-VN" sz="32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triển</a:t>
            </a:r>
            <a:r>
              <a:rPr lang="en-US" altLang="vi-VN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altLang="vi-VN" sz="32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nhận</a:t>
            </a:r>
            <a:r>
              <a:rPr lang="en-US" altLang="vi-VN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altLang="vi-VN" sz="32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thức</a:t>
            </a:r>
            <a:r>
              <a:rPr lang="en-US" altLang="vi-VN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just">
              <a:defRPr/>
            </a:pPr>
            <a:endParaRPr lang="en-US" altLang="vi-VN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en-US" altLang="vi-VN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Hoạt</a:t>
            </a:r>
            <a:r>
              <a:rPr lang="en-US" altLang="vi-VN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động</a:t>
            </a:r>
            <a:r>
              <a:rPr lang="en-US" altLang="vi-VN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 </a:t>
            </a:r>
            <a:r>
              <a:rPr lang="en-US" altLang="vi-VN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Khám</a:t>
            </a:r>
            <a:r>
              <a:rPr lang="en-US" altLang="vi-VN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phá</a:t>
            </a:r>
            <a:r>
              <a:rPr lang="en-US" altLang="vi-VN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khoa</a:t>
            </a:r>
            <a:r>
              <a:rPr lang="en-US" altLang="vi-VN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học</a:t>
            </a:r>
            <a:endParaRPr lang="en-US" altLang="vi-VN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en-US" altLang="vi-VN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Đề</a:t>
            </a:r>
            <a:r>
              <a:rPr lang="en-US" altLang="vi-VN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tài</a:t>
            </a:r>
            <a:r>
              <a:rPr lang="en-US" altLang="vi-VN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 </a:t>
            </a:r>
            <a:r>
              <a:rPr lang="en-US" altLang="vi-VN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ĐỘNG VẬT THUỘC NHÓM GIA </a:t>
            </a:r>
            <a:r>
              <a:rPr lang="en-US" altLang="vi-VN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SÚC</a:t>
            </a:r>
            <a:endParaRPr lang="en-US" altLang="vi-VN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en-US" altLang="vi-VN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Độ</a:t>
            </a:r>
            <a:r>
              <a:rPr lang="en-US" altLang="vi-VN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tuổi</a:t>
            </a:r>
            <a:r>
              <a:rPr lang="en-US" altLang="vi-VN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vi-VN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lớp</a:t>
            </a:r>
            <a:r>
              <a:rPr lang="en-US" altLang="vi-VN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chồi</a:t>
            </a:r>
            <a:r>
              <a:rPr lang="en-US" altLang="vi-VN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ghép</a:t>
            </a:r>
            <a:r>
              <a:rPr lang="en-US" altLang="vi-VN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</a:t>
            </a:r>
            <a:endParaRPr lang="en-US" altLang="vi-VN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en-US" altLang="vi-VN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Thời</a:t>
            </a:r>
            <a:r>
              <a:rPr lang="en-US" altLang="vi-VN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gian</a:t>
            </a:r>
            <a:r>
              <a:rPr lang="en-US" altLang="vi-VN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 30 - 35 </a:t>
            </a:r>
            <a:r>
              <a:rPr lang="en-US" altLang="vi-VN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phút</a:t>
            </a:r>
            <a:r>
              <a:rPr lang="en-US" altLang="vi-VN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algn="just">
              <a:defRPr/>
            </a:pPr>
            <a:r>
              <a:rPr lang="en-US" altLang="vi-VN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Ngày</a:t>
            </a:r>
            <a:r>
              <a:rPr lang="en-US" altLang="vi-VN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dạy</a:t>
            </a:r>
            <a:r>
              <a:rPr lang="en-US" altLang="vi-VN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 15 / 12 / </a:t>
            </a:r>
            <a:r>
              <a:rPr lang="en-US" altLang="vi-VN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2023</a:t>
            </a:r>
            <a:endParaRPr lang="en-US" altLang="vi-VN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en-US" altLang="vi-VN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Giáo</a:t>
            </a:r>
            <a:r>
              <a:rPr lang="en-US" altLang="vi-VN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vi-VN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viên</a:t>
            </a:r>
            <a:r>
              <a:rPr lang="en-US" altLang="vi-VN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 </a:t>
            </a:r>
            <a:r>
              <a:rPr lang="en-US" altLang="vi-VN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 GIN KRIÊNG</a:t>
            </a:r>
            <a:endParaRPr lang="en-US" altLang="vi-VN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en-US" altLang="vi-VN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804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pic>
        <p:nvPicPr>
          <p:cNvPr id="19459" name="Picture 5" descr="9e4b5790d5fb199b834c85400301b7f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0767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2007" y="793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80168" y="4885531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62800" y="4732338"/>
            <a:ext cx="19812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2" descr="696932h0rv8jquw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962400" y="1676400"/>
            <a:ext cx="12192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6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1242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7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8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50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9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3528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2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2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7338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2" name="AutoShape 23"/>
          <p:cNvSpPr>
            <a:spLocks noChangeArrowheads="1"/>
          </p:cNvSpPr>
          <p:nvPr/>
        </p:nvSpPr>
        <p:spPr bwMode="auto">
          <a:xfrm>
            <a:off x="1524000" y="685801"/>
            <a:ext cx="6553200" cy="5410200"/>
          </a:xfrm>
          <a:prstGeom prst="wedgeEllipseCallout">
            <a:avLst>
              <a:gd name="adj1" fmla="val -7308"/>
              <a:gd name="adj2" fmla="val 50596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Kết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thúc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hoạt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động:đọc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thơ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đan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gà</a:t>
            </a:r>
            <a:r>
              <a:rPr lang="en-US" altLang="vi-VN" sz="3200" b="1" dirty="0" smtClean="0">
                <a:solidFill>
                  <a:srgbClr val="0000FF"/>
                </a:solidFill>
                <a:latin typeface="Times New Roman" pitchFamily="18" charset="0"/>
              </a:rPr>
              <a:t> con</a:t>
            </a:r>
            <a:endParaRPr lang="en-US" altLang="vi-VN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2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video t1\HÌNH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10" y="457200"/>
            <a:ext cx="7921690" cy="566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8455" y="1191768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endParaRPr lang="en-US" altLang="vi-VN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Picture 5" descr="Picture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24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6600" y="2514600"/>
            <a:ext cx="2895600" cy="44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295400" y="990600"/>
            <a:ext cx="5164882" cy="3200400"/>
          </a:xfrm>
          <a:prstGeom prst="cloudCallout">
            <a:avLst>
              <a:gd name="adj1" fmla="val 49523"/>
              <a:gd name="adj2" fmla="val 48210"/>
            </a:avLst>
          </a:prstGeom>
          <a:solidFill>
            <a:srgbClr val="A3FBE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Hoạt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động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</a:rPr>
              <a:t> 1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Ổn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,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Trò</a:t>
            </a:r>
            <a:r>
              <a:rPr lang="vi-VN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chuyện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gây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hứng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thú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giới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thiệu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altLang="vi-VN" sz="2800" b="1" dirty="0" err="1">
                <a:solidFill>
                  <a:srgbClr val="FF0000"/>
                </a:solidFill>
                <a:latin typeface="Times New Roman" pitchFamily="18" charset="0"/>
              </a:rPr>
              <a:t>Hát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</a:rPr>
              <a:t>“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rửa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mặt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mèo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itchFamily="18" charset="0"/>
              </a:rPr>
              <a:t>”</a:t>
            </a:r>
            <a:endParaRPr lang="en-US" altLang="vi-VN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356930" y="4919472"/>
            <a:ext cx="196269" cy="326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097132"/>
              </p:ext>
            </p:extLst>
          </p:nvPr>
        </p:nvGraphicFramePr>
        <p:xfrm>
          <a:off x="4495800" y="5186981"/>
          <a:ext cx="28575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Packager Shell Object" showAsIcon="1" r:id="rId5" imgW="2857320" imgH="437400" progId="Package">
                  <p:embed/>
                </p:oleObj>
              </mc:Choice>
              <mc:Fallback>
                <p:oleObj name="Packager Shell Object" showAsIcon="1" r:id="rId5" imgW="2857320" imgH="4374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5800" y="5186981"/>
                        <a:ext cx="285750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903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68455" y="1191768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endParaRPr lang="en-US" altLang="vi-VN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6600" y="2514600"/>
            <a:ext cx="2895600" cy="44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122" name="Picture 2" descr="F:\video t1\HÌNH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74" y="-32048"/>
            <a:ext cx="9167973" cy="689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68455" y="1191768"/>
            <a:ext cx="4837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vi-VN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altLang="vi-VN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altLang="vi-VN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altLang="vi-VN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Hoạt</a:t>
            </a:r>
            <a:r>
              <a:rPr lang="en-US" alt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altLang="vi-VN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động</a:t>
            </a:r>
            <a:r>
              <a:rPr lang="en-US" alt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2:  </a:t>
            </a:r>
            <a:r>
              <a:rPr lang="vi-VN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Quan sát đàm thoại.</a:t>
            </a:r>
            <a:endParaRPr lang="en-US" altLang="vi-VN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</a:endParaRPr>
          </a:p>
          <a:p>
            <a:r>
              <a:rPr lang="en-US" dirty="0" smtClean="0"/>
              <a:t>           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chuyện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con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nuôi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đình</a:t>
            </a:r>
            <a:r>
              <a:rPr lang="en-US" dirty="0" smtClean="0"/>
              <a:t> </a:t>
            </a:r>
            <a:r>
              <a:rPr lang="en-US" dirty="0" err="1" smtClean="0"/>
              <a:t>thuộc</a:t>
            </a:r>
            <a:r>
              <a:rPr lang="en-US" dirty="0" smtClean="0"/>
              <a:t> </a:t>
            </a:r>
            <a:r>
              <a:rPr lang="en-US" dirty="0" err="1" smtClean="0"/>
              <a:t>nhóm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súc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4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467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5867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         Con </a:t>
            </a:r>
            <a:r>
              <a:rPr lang="en-US" sz="2400" dirty="0" err="1" smtClean="0">
                <a:solidFill>
                  <a:srgbClr val="FF0000"/>
                </a:solidFill>
              </a:rPr>
              <a:t>mèo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5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Kết quả hình ảnh cho hình ảnh con c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4200" y="6248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        Con </a:t>
            </a:r>
            <a:r>
              <a:rPr lang="en-US" sz="2400" dirty="0" err="1" smtClean="0">
                <a:solidFill>
                  <a:srgbClr val="FF0000"/>
                </a:solidFill>
              </a:rPr>
              <a:t>chó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2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icture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8" name="AutoShape 6"/>
          <p:cNvSpPr>
            <a:spLocks noChangeArrowheads="1"/>
          </p:cNvSpPr>
          <p:nvPr/>
        </p:nvSpPr>
        <p:spPr bwMode="auto">
          <a:xfrm>
            <a:off x="1143000" y="2209800"/>
            <a:ext cx="6400800" cy="2514600"/>
          </a:xfrm>
          <a:prstGeom prst="cloudCallout">
            <a:avLst>
              <a:gd name="adj1" fmla="val 56000"/>
              <a:gd name="adj2" fmla="val 32449"/>
            </a:avLst>
          </a:prstGeom>
          <a:solidFill>
            <a:srgbClr val="A3FBE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</a:rPr>
              <a:t>Mở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</a:rPr>
              <a:t>rộng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itchFamily="18" charset="0"/>
              </a:rPr>
              <a:t>kiến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thức</a:t>
            </a:r>
            <a:r>
              <a:rPr lang="en-US" altLang="vi-VN" sz="40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59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144000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611" name="AutoShape 3"/>
          <p:cNvSpPr>
            <a:spLocks noChangeArrowheads="1"/>
          </p:cNvSpPr>
          <p:nvPr/>
        </p:nvSpPr>
        <p:spPr bwMode="auto">
          <a:xfrm>
            <a:off x="381000" y="2133600"/>
            <a:ext cx="8229600" cy="3886200"/>
          </a:xfrm>
          <a:prstGeom prst="cloudCallout">
            <a:avLst>
              <a:gd name="adj1" fmla="val -22884"/>
              <a:gd name="adj2" fmla="val 65954"/>
            </a:avLst>
          </a:prstGeom>
          <a:solidFill>
            <a:srgbClr val="A3FBE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vi-VN" sz="3200" b="1">
                <a:solidFill>
                  <a:srgbClr val="FF0000"/>
                </a:solidFill>
                <a:latin typeface="Times New Roman" pitchFamily="18" charset="0"/>
              </a:rPr>
              <a:t>Giáo dục: </a:t>
            </a: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Trẻ biết các  ích lợi cũng như tác hại của các con vật nuôi trong gia đình đối với con người.</a:t>
            </a:r>
          </a:p>
        </p:txBody>
      </p:sp>
    </p:spTree>
    <p:extLst>
      <p:ext uri="{BB962C8B-B14F-4D97-AF65-F5344CB8AC3E}">
        <p14:creationId xmlns:p14="http://schemas.microsoft.com/office/powerpoint/2010/main" val="142701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pic>
        <p:nvPicPr>
          <p:cNvPr id="18435" name="Picture 5" descr="9e4b5790d5fb199b834c85400301b7f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2007" y="793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80168" y="4885531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62800" y="4732338"/>
            <a:ext cx="19812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2" descr="696932h0rv8jquw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962400" y="1676400"/>
            <a:ext cx="12192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6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1242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7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8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50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9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3528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2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2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7338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8" name="AutoShape 22"/>
          <p:cNvSpPr>
            <a:spLocks noChangeArrowheads="1"/>
          </p:cNvSpPr>
          <p:nvPr/>
        </p:nvSpPr>
        <p:spPr bwMode="auto">
          <a:xfrm>
            <a:off x="1752600" y="0"/>
            <a:ext cx="5486400" cy="1295400"/>
          </a:xfrm>
          <a:prstGeom prst="horizontalScroll">
            <a:avLst>
              <a:gd name="adj" fmla="val 12500"/>
            </a:avLst>
          </a:prstGeom>
          <a:solidFill>
            <a:srgbClr val="D5E8B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</a:rPr>
              <a:t>HOẠT ĐỘNG 4:Trò Chơi.</a:t>
            </a:r>
          </a:p>
        </p:txBody>
      </p:sp>
      <p:sp>
        <p:nvSpPr>
          <p:cNvPr id="18449" name="AutoShape 23"/>
          <p:cNvSpPr>
            <a:spLocks noChangeArrowheads="1"/>
          </p:cNvSpPr>
          <p:nvPr/>
        </p:nvSpPr>
        <p:spPr bwMode="auto">
          <a:xfrm>
            <a:off x="685800" y="1524001"/>
            <a:ext cx="7848600" cy="3208337"/>
          </a:xfrm>
          <a:prstGeom prst="wedgeEllipseCallout">
            <a:avLst>
              <a:gd name="adj1" fmla="val -10269"/>
              <a:gd name="adj2" fmla="val 70014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vi-VN" sz="3600">
                <a:solidFill>
                  <a:srgbClr val="FF0000"/>
                </a:solidFill>
              </a:rPr>
              <a:t>Trò chơi 1</a:t>
            </a:r>
            <a:r>
              <a:rPr lang="en-US" altLang="vi-VN" sz="3600">
                <a:solidFill>
                  <a:srgbClr val="0000FF"/>
                </a:solidFill>
              </a:rPr>
              <a:t>:</a:t>
            </a:r>
          </a:p>
          <a:p>
            <a:pPr algn="ctr" eaLnBrk="1" hangingPunct="1"/>
            <a:r>
              <a:rPr lang="en-US" altLang="vi-VN" sz="3200" b="1">
                <a:solidFill>
                  <a:srgbClr val="0000FF"/>
                </a:solidFill>
                <a:latin typeface="Times New Roman" pitchFamily="18" charset="0"/>
              </a:rPr>
              <a:t>vận chuyển các con vật về đúng chuồng</a:t>
            </a:r>
          </a:p>
        </p:txBody>
      </p:sp>
    </p:spTree>
    <p:extLst>
      <p:ext uri="{BB962C8B-B14F-4D97-AF65-F5344CB8AC3E}">
        <p14:creationId xmlns:p14="http://schemas.microsoft.com/office/powerpoint/2010/main" val="7101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pPr eaLnBrk="1" hangingPunct="1"/>
            <a:endParaRPr lang="vi-VN" altLang="vi-VN" smtClean="0"/>
          </a:p>
        </p:txBody>
      </p:sp>
      <p:pic>
        <p:nvPicPr>
          <p:cNvPr id="19459" name="Picture 5" descr="9e4b5790d5fb199b834c85400301b7f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0767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2007" y="793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80168" y="4885531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62800" y="4732338"/>
            <a:ext cx="19812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2" descr="696932h0rv8jquww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962400" y="1676400"/>
            <a:ext cx="12192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6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1242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7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8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50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9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3528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2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2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7338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2" name="AutoShape 23"/>
          <p:cNvSpPr>
            <a:spLocks noChangeArrowheads="1"/>
          </p:cNvSpPr>
          <p:nvPr/>
        </p:nvSpPr>
        <p:spPr bwMode="auto">
          <a:xfrm>
            <a:off x="1524000" y="685801"/>
            <a:ext cx="6553200" cy="5410200"/>
          </a:xfrm>
          <a:prstGeom prst="wedgeEllipseCallout">
            <a:avLst>
              <a:gd name="adj1" fmla="val -7308"/>
              <a:gd name="adj2" fmla="val 50596"/>
            </a:avLst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altLang="vi-VN" sz="3600">
                <a:solidFill>
                  <a:srgbClr val="FF0000"/>
                </a:solidFill>
              </a:rPr>
              <a:t>Trò chơi 2</a:t>
            </a:r>
            <a:r>
              <a:rPr lang="en-US" altLang="vi-VN" sz="3600">
                <a:solidFill>
                  <a:srgbClr val="0000FF"/>
                </a:solidFill>
              </a:rPr>
              <a:t>:</a:t>
            </a:r>
          </a:p>
          <a:p>
            <a:pPr algn="ctr" eaLnBrk="1" hangingPunct="1"/>
            <a:r>
              <a:rPr lang="en-US" altLang="vi-VN" sz="3200">
                <a:solidFill>
                  <a:srgbClr val="0000FF"/>
                </a:solidFill>
              </a:rPr>
              <a:t>Nghe tên đoán tiếng kêu của con vật….. </a:t>
            </a: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8235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181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Admin</cp:lastModifiedBy>
  <cp:revision>17</cp:revision>
  <dcterms:created xsi:type="dcterms:W3CDTF">2023-01-15T01:07:02Z</dcterms:created>
  <dcterms:modified xsi:type="dcterms:W3CDTF">2023-12-25T12:22:54Z</dcterms:modified>
</cp:coreProperties>
</file>