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A1828-CCC8-4229-A057-BDFEC3D3B0A1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2E736-86A6-4052-BD64-6D99413314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72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6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0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7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48D74A-7424-4011-8335-5BA576087A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7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169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2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3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2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3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37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7CE12-4826-49E2-AE68-2217EA44BD82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DBBB-EC72-4520-940D-D60B08BC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92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ownloads\Cogiaoem-NguyetAnh_eht5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515815"/>
            <a:ext cx="6019799" cy="337054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4800" b="1" i="0" smtClean="0">
                <a:solidFill>
                  <a:srgbClr val="FF0000"/>
                </a:solidFill>
                <a:latin typeface="+mj-lt"/>
              </a:rPr>
              <a:t>GIÁO ÁN LÀM QUEN CHỮ CÁI</a:t>
            </a:r>
            <a:endParaRPr lang="en-US" sz="4800" b="1" i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905000"/>
            <a:ext cx="6828773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Đề tài: </a:t>
            </a:r>
            <a:r>
              <a:rPr lang="pt-BR" sz="4400" b="1" i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Avant" pitchFamily="34" charset="0"/>
                <a:cs typeface="Arial" charset="0"/>
              </a:rPr>
              <a:t>LQCC “i ,t, c”</a:t>
            </a:r>
          </a:p>
          <a:p>
            <a:r>
              <a:rPr lang="en-US" sz="4000" b="1" i="0" dirty="0" err="1" smtClean="0">
                <a:latin typeface="+mj-lt"/>
              </a:rPr>
              <a:t>Chủ</a:t>
            </a:r>
            <a:r>
              <a:rPr lang="en-US" sz="4000" b="1" i="0" dirty="0" smtClean="0">
                <a:latin typeface="+mj-lt"/>
              </a:rPr>
              <a:t> </a:t>
            </a:r>
            <a:r>
              <a:rPr lang="en-US" sz="4000" b="1" i="0" dirty="0" err="1" smtClean="0">
                <a:latin typeface="+mj-lt"/>
              </a:rPr>
              <a:t>đề</a:t>
            </a:r>
            <a:r>
              <a:rPr lang="en-US" sz="4000" b="1" i="0" dirty="0" smtClean="0">
                <a:latin typeface="+mj-lt"/>
              </a:rPr>
              <a:t>: </a:t>
            </a:r>
            <a:r>
              <a:rPr lang="en-US" sz="4000" b="1" i="0" dirty="0" err="1" smtClean="0">
                <a:latin typeface="+mj-lt"/>
              </a:rPr>
              <a:t>Nghề</a:t>
            </a:r>
            <a:r>
              <a:rPr lang="en-US" sz="4000" b="1" i="0" dirty="0" smtClean="0">
                <a:latin typeface="+mj-lt"/>
              </a:rPr>
              <a:t> </a:t>
            </a:r>
            <a:r>
              <a:rPr lang="en-US" sz="4000" b="1" i="0" dirty="0" err="1" smtClean="0">
                <a:latin typeface="+mj-lt"/>
              </a:rPr>
              <a:t>nghiệp</a:t>
            </a:r>
            <a:endParaRPr lang="en-US" sz="4000" b="1" i="0" dirty="0" smtClean="0">
              <a:latin typeface="+mj-lt"/>
            </a:endParaRPr>
          </a:p>
          <a:p>
            <a:r>
              <a:rPr lang="en-US" sz="4000" b="1" i="0" dirty="0" err="1" smtClean="0">
                <a:latin typeface="+mj-lt"/>
              </a:rPr>
              <a:t>Độ</a:t>
            </a:r>
            <a:r>
              <a:rPr lang="en-US" sz="4000" b="1" i="0" dirty="0" smtClean="0">
                <a:latin typeface="+mj-lt"/>
              </a:rPr>
              <a:t> </a:t>
            </a:r>
            <a:r>
              <a:rPr lang="en-US" sz="4000" b="1" i="0" dirty="0" err="1" smtClean="0">
                <a:latin typeface="+mj-lt"/>
              </a:rPr>
              <a:t>tuổi</a:t>
            </a:r>
            <a:r>
              <a:rPr lang="en-US" sz="4000" b="1" i="0" dirty="0" smtClean="0">
                <a:latin typeface="+mj-lt"/>
              </a:rPr>
              <a:t>: 5-6 </a:t>
            </a:r>
            <a:r>
              <a:rPr lang="en-US" sz="4000" b="1" i="0" dirty="0" err="1" smtClean="0">
                <a:latin typeface="+mj-lt"/>
              </a:rPr>
              <a:t>tuổi</a:t>
            </a:r>
            <a:endParaRPr lang="en-US" sz="4000" b="1" i="0" dirty="0" smtClean="0">
              <a:latin typeface="+mj-lt"/>
            </a:endParaRPr>
          </a:p>
          <a:p>
            <a:r>
              <a:rPr lang="en-US" sz="4000" b="1" i="0" dirty="0" err="1" smtClean="0">
                <a:latin typeface="+mj-lt"/>
              </a:rPr>
              <a:t>Thời</a:t>
            </a:r>
            <a:r>
              <a:rPr lang="en-US" sz="4000" b="1" i="0" dirty="0" smtClean="0">
                <a:latin typeface="+mj-lt"/>
              </a:rPr>
              <a:t> </a:t>
            </a:r>
            <a:r>
              <a:rPr lang="en-US" sz="4000" b="1" i="0" dirty="0" err="1" smtClean="0">
                <a:latin typeface="+mj-lt"/>
              </a:rPr>
              <a:t>gian</a:t>
            </a:r>
            <a:r>
              <a:rPr lang="en-US" sz="4000" b="1" i="0" dirty="0" smtClean="0">
                <a:latin typeface="+mj-lt"/>
              </a:rPr>
              <a:t>: 30-35 </a:t>
            </a:r>
            <a:r>
              <a:rPr lang="en-US" sz="4000" b="1" i="0" dirty="0" err="1" smtClean="0">
                <a:latin typeface="+mj-lt"/>
              </a:rPr>
              <a:t>phút</a:t>
            </a:r>
            <a:endParaRPr lang="en-US" sz="4000" b="1" i="0" dirty="0" smtClean="0">
              <a:latin typeface="+mj-lt"/>
            </a:endParaRPr>
          </a:p>
          <a:p>
            <a:r>
              <a:rPr lang="en-US" sz="4000" b="1" i="0" dirty="0" err="1" smtClean="0">
                <a:latin typeface="+mj-lt"/>
              </a:rPr>
              <a:t>Người</a:t>
            </a:r>
            <a:r>
              <a:rPr lang="en-US" sz="4000" b="1" i="0" dirty="0" smtClean="0">
                <a:latin typeface="+mj-lt"/>
              </a:rPr>
              <a:t> </a:t>
            </a:r>
            <a:r>
              <a:rPr lang="en-US" sz="4000" b="1" i="0" dirty="0" err="1" smtClean="0">
                <a:latin typeface="+mj-lt"/>
              </a:rPr>
              <a:t>dạy</a:t>
            </a:r>
            <a:r>
              <a:rPr lang="en-US" sz="4000" b="1" i="0" dirty="0" smtClean="0">
                <a:latin typeface="+mj-lt"/>
              </a:rPr>
              <a:t>: </a:t>
            </a:r>
            <a:r>
              <a:rPr lang="en-US" sz="4000" b="1" dirty="0" err="1" smtClean="0">
                <a:latin typeface="+mj-lt"/>
              </a:rPr>
              <a:t>Nguyễn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Thị</a:t>
            </a:r>
            <a:r>
              <a:rPr lang="en-US" sz="4000" b="1" dirty="0" smtClean="0">
                <a:latin typeface="+mj-lt"/>
              </a:rPr>
              <a:t> </a:t>
            </a:r>
            <a:r>
              <a:rPr lang="en-US" sz="4000" b="1" dirty="0" err="1" smtClean="0">
                <a:latin typeface="+mj-lt"/>
              </a:rPr>
              <a:t>Nga</a:t>
            </a:r>
            <a:endParaRPr lang="en-US" sz="4000" b="1" i="0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68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343400" y="762000"/>
            <a:ext cx="838200" cy="52578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" i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371600" y="1981200"/>
            <a:ext cx="2209800" cy="533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283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7" dur="2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 autoUpdateAnimBg="0"/>
      <p:bldP spid="13317" grpId="0" animBg="1"/>
      <p:bldP spid="133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410200" y="-609600"/>
            <a:ext cx="3810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0" i="0">
                <a:solidFill>
                  <a:srgbClr val="FF0000"/>
                </a:solidFill>
                <a:latin typeface=".VnTimeH" pitchFamily="34" charset="0"/>
              </a:rPr>
              <a:t>t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2667000" y="152400"/>
            <a:ext cx="2438400" cy="772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42100" i="0">
                <a:solidFill>
                  <a:srgbClr val="FF0000"/>
                </a:solidFill>
                <a:latin typeface=".VnShelley Allegro" pitchFamily="82" charset="0"/>
                <a:cs typeface="Times New Roman" pitchFamily="18" charset="0"/>
              </a:rPr>
              <a:t>t</a:t>
            </a:r>
            <a:endParaRPr lang="en-US" sz="40700" i="0">
              <a:solidFill>
                <a:srgbClr val="FF0000"/>
              </a:solidFill>
              <a:latin typeface=".VnAristote" pitchFamily="34" charset="0"/>
              <a:cs typeface="Times New Roman" pitchFamily="18" charset="0"/>
            </a:endParaRPr>
          </a:p>
          <a:p>
            <a:pPr eaLnBrk="0" hangingPunct="0"/>
            <a:endParaRPr lang="en-US" sz="8000" i="0">
              <a:solidFill>
                <a:srgbClr val="FF0000"/>
              </a:solidFill>
              <a:latin typeface=".VnAristote" pitchFamily="34" charset="0"/>
            </a:endParaRPr>
          </a:p>
        </p:txBody>
      </p:sp>
      <p:sp>
        <p:nvSpPr>
          <p:cNvPr id="11268" name="Text Box 17"/>
          <p:cNvSpPr txBox="1">
            <a:spLocks noChangeArrowheads="1"/>
          </p:cNvSpPr>
          <p:nvPr/>
        </p:nvSpPr>
        <p:spPr bwMode="auto">
          <a:xfrm>
            <a:off x="-2971800" y="7239000"/>
            <a:ext cx="8305800" cy="650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.VnAvant" pitchFamily="34" charset="0"/>
              </a:rPr>
              <a:t> \</a:t>
            </a:r>
            <a:r>
              <a:rPr lang="en-US" sz="27700" b="1" i="0">
                <a:solidFill>
                  <a:schemeClr val="accent2"/>
                </a:solidFill>
                <a:latin typeface=".VnAvant" pitchFamily="34" charset="0"/>
              </a:rPr>
              <a:t>t</a:t>
            </a:r>
            <a:r>
              <a:rPr lang="en-US" sz="42100" b="1">
                <a:solidFill>
                  <a:schemeClr val="accent2"/>
                </a:solidFill>
                <a:latin typeface=".VnTime" pitchFamily="34" charset="0"/>
              </a:rPr>
              <a:t> </a:t>
            </a:r>
            <a:r>
              <a:rPr lang="en-US" sz="42100" i="0">
                <a:solidFill>
                  <a:schemeClr val="accent2"/>
                </a:solidFill>
                <a:latin typeface=".VnShelley Allegro" pitchFamily="82" charset="0"/>
              </a:rPr>
              <a:t>t</a:t>
            </a:r>
            <a:r>
              <a:rPr lang="en-US" sz="2800" b="1" i="0">
                <a:solidFill>
                  <a:schemeClr val="accent2"/>
                </a:solidFill>
                <a:latin typeface=".VnTime" pitchFamily="34" charset="0"/>
              </a:rPr>
              <a:t>                </a:t>
            </a:r>
            <a:r>
              <a:rPr lang="en-US" sz="30500" i="0">
                <a:solidFill>
                  <a:schemeClr val="accent2"/>
                </a:solidFill>
                <a:latin typeface=".VnTimeH" pitchFamily="34" charset="0"/>
              </a:rPr>
              <a:t>t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-304800" y="304800"/>
            <a:ext cx="3657600" cy="714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8300" b="1" i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t</a:t>
            </a:r>
            <a:endParaRPr lang="en-US" sz="37000" b="1" i="0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  <a:p>
            <a:pPr eaLnBrk="0" hangingPunct="0"/>
            <a:endParaRPr lang="en-US" sz="8000" i="0">
              <a:latin typeface=".VnAristot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821968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ChangeArrowheads="1"/>
          </p:cNvSpPr>
          <p:nvPr/>
        </p:nvSpPr>
        <p:spPr bwMode="auto">
          <a:xfrm>
            <a:off x="2057400" y="2895600"/>
            <a:ext cx="685800" cy="2667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9"/>
          <p:cNvSpPr>
            <a:spLocks noChangeArrowheads="1"/>
          </p:cNvSpPr>
          <p:nvPr/>
        </p:nvSpPr>
        <p:spPr bwMode="auto">
          <a:xfrm>
            <a:off x="2057400" y="1855788"/>
            <a:ext cx="685800" cy="658812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4648200" y="0"/>
            <a:ext cx="35814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5400" b="1" i="0">
                <a:solidFill>
                  <a:srgbClr val="0000FF"/>
                </a:solidFill>
                <a:latin typeface=".VnAvant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550600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1752600" y="2362200"/>
            <a:ext cx="609600" cy="28194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1752600" y="1371600"/>
            <a:ext cx="609600" cy="6096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6172200" y="685800"/>
            <a:ext cx="685800" cy="45720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3886200" y="1828800"/>
            <a:ext cx="1371600" cy="609600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8051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33 4.16185E-6 L 0.20834 4.16185E-6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2" grpId="0" animBg="1"/>
      <p:bldP spid="98313" grpId="0" animBg="1"/>
      <p:bldP spid="98314" grpId="0" animBg="1"/>
      <p:bldP spid="98315" grpId="0" animBg="1"/>
      <p:bldP spid="9831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thu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7467600" cy="544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600200" y="5437188"/>
            <a:ext cx="5943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8000" b="1" i="0" dirty="0" err="1" smtClean="0">
                <a:solidFill>
                  <a:srgbClr val="FF0000"/>
                </a:solidFill>
                <a:latin typeface=".VnAvant" pitchFamily="34" charset="0"/>
              </a:rPr>
              <a:t>C</a:t>
            </a:r>
            <a:r>
              <a:rPr lang="en-US" sz="8000" b="1" i="0" dirty="0" err="1">
                <a:solidFill>
                  <a:srgbClr val="FFFF00"/>
                </a:solidFill>
                <a:latin typeface=".VnAvant" pitchFamily="34" charset="0"/>
              </a:rPr>
              <a:t>ô</a:t>
            </a:r>
            <a:r>
              <a:rPr lang="en-US" sz="8000" b="1" i="0" dirty="0" err="1" smtClean="0">
                <a:latin typeface=".VnAvant" pitchFamily="34" charset="0"/>
              </a:rPr>
              <a:t>ng</a:t>
            </a:r>
            <a:r>
              <a:rPr lang="en-US" sz="8000" b="1" i="0" dirty="0" smtClean="0">
                <a:latin typeface=".VnAvant" pitchFamily="34" charset="0"/>
              </a:rPr>
              <a:t> </a:t>
            </a:r>
            <a:r>
              <a:rPr lang="en-US" sz="8000" b="1" i="0" dirty="0">
                <a:solidFill>
                  <a:srgbClr val="7030A0"/>
                </a:solidFill>
                <a:latin typeface=".VnAvant" pitchFamily="34" charset="0"/>
              </a:rPr>
              <a:t>a</a:t>
            </a:r>
            <a:r>
              <a:rPr lang="en-US" sz="8000" b="1" i="0" dirty="0">
                <a:latin typeface=".VnAvant" pitchFamily="34" charset="0"/>
              </a:rPr>
              <a:t>n</a:t>
            </a:r>
            <a:endParaRPr lang="en-US" sz="8000" b="1" i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0382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ChangeArrowheads="1"/>
          </p:cNvSpPr>
          <p:nvPr/>
        </p:nvSpPr>
        <p:spPr bwMode="auto">
          <a:xfrm>
            <a:off x="609600" y="4572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800" b="1" i="0">
                <a:solidFill>
                  <a:srgbClr val="FF0000"/>
                </a:solidFill>
                <a:latin typeface=".VnAvant" pitchFamily="34" charset="0"/>
              </a:rPr>
              <a:t>c</a:t>
            </a:r>
            <a:endParaRPr lang="en-US" sz="44800" b="1" i="0">
              <a:solidFill>
                <a:schemeClr val="tx2"/>
              </a:solidFill>
              <a:latin typeface=".VnAvant" pitchFamily="34" charset="0"/>
            </a:endParaRPr>
          </a:p>
        </p:txBody>
      </p:sp>
      <p:sp>
        <p:nvSpPr>
          <p:cNvPr id="55306" name="Rectangle 10"/>
          <p:cNvSpPr>
            <a:spLocks noChangeArrowheads="1"/>
          </p:cNvSpPr>
          <p:nvPr/>
        </p:nvSpPr>
        <p:spPr bwMode="auto">
          <a:xfrm>
            <a:off x="609600" y="457200"/>
            <a:ext cx="7924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800" b="1" i="0">
                <a:solidFill>
                  <a:srgbClr val="0000FF"/>
                </a:solidFill>
                <a:latin typeface=".VnAvant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25647782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019800" y="898525"/>
            <a:ext cx="3048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0" b="1" i="0">
                <a:solidFill>
                  <a:srgbClr val="FF0000"/>
                </a:solidFill>
                <a:latin typeface=".VnTimeH" pitchFamily="34" charset="0"/>
              </a:rPr>
              <a:t>c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52400" y="365125"/>
            <a:ext cx="3048000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3000" b="1" i="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048000" y="1203325"/>
            <a:ext cx="25908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6000">
                <a:solidFill>
                  <a:srgbClr val="FF0000"/>
                </a:solidFill>
                <a:latin typeface=".VnAvant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85650981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3" grpId="0"/>
      <p:bldP spid="9933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-957775">
            <a:off x="1219200" y="0"/>
            <a:ext cx="6781800" cy="6400800"/>
            <a:chOff x="912" y="144"/>
            <a:chExt cx="4272" cy="4032"/>
          </a:xfrm>
        </p:grpSpPr>
        <p:pic>
          <p:nvPicPr>
            <p:cNvPr id="18445" name="Picture 3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144"/>
              <a:ext cx="4272" cy="4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446" name="Group 4"/>
            <p:cNvGrpSpPr>
              <a:grpSpLocks/>
            </p:cNvGrpSpPr>
            <p:nvPr/>
          </p:nvGrpSpPr>
          <p:grpSpPr bwMode="auto">
            <a:xfrm>
              <a:off x="1069" y="540"/>
              <a:ext cx="3441" cy="3326"/>
              <a:chOff x="1069" y="540"/>
              <a:chExt cx="3441" cy="3326"/>
            </a:xfrm>
          </p:grpSpPr>
          <p:sp>
            <p:nvSpPr>
              <p:cNvPr id="18447" name="Text Box 5"/>
              <p:cNvSpPr txBox="1">
                <a:spLocks noChangeArrowheads="1"/>
              </p:cNvSpPr>
              <p:nvPr/>
            </p:nvSpPr>
            <p:spPr bwMode="auto">
              <a:xfrm rot="-1776431">
                <a:off x="2051" y="589"/>
                <a:ext cx="718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8448" name="Text Box 6"/>
              <p:cNvSpPr txBox="1">
                <a:spLocks noChangeArrowheads="1"/>
              </p:cNvSpPr>
              <p:nvPr/>
            </p:nvSpPr>
            <p:spPr bwMode="auto">
              <a:xfrm rot="-3863932">
                <a:off x="1392" y="1297"/>
                <a:ext cx="651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6600CC"/>
                    </a:solidFill>
                    <a:latin typeface=".VnAvant" pitchFamily="34" charset="0"/>
                  </a:rPr>
                  <a:t>t</a:t>
                </a:r>
              </a:p>
            </p:txBody>
          </p:sp>
          <p:sp>
            <p:nvSpPr>
              <p:cNvPr id="18449" name="Text Box 7"/>
              <p:cNvSpPr txBox="1">
                <a:spLocks noChangeArrowheads="1"/>
              </p:cNvSpPr>
              <p:nvPr/>
            </p:nvSpPr>
            <p:spPr bwMode="auto">
              <a:xfrm rot="-6489223">
                <a:off x="1040" y="2281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eaVert"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800" b="1" i="0">
                  <a:solidFill>
                    <a:srgbClr val="6600CC"/>
                  </a:solidFill>
                  <a:latin typeface=".VnTime" pitchFamily="34" charset="0"/>
                </a:endParaRPr>
              </a:p>
            </p:txBody>
          </p:sp>
          <p:sp>
            <p:nvSpPr>
              <p:cNvPr id="18450" name="Text Box 8"/>
              <p:cNvSpPr txBox="1">
                <a:spLocks noChangeArrowheads="1"/>
              </p:cNvSpPr>
              <p:nvPr/>
            </p:nvSpPr>
            <p:spPr bwMode="auto">
              <a:xfrm rot="-10561735">
                <a:off x="1872" y="2784"/>
                <a:ext cx="884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8451" name="Text Box 9"/>
              <p:cNvSpPr txBox="1">
                <a:spLocks noChangeArrowheads="1"/>
              </p:cNvSpPr>
              <p:nvPr/>
            </p:nvSpPr>
            <p:spPr bwMode="auto">
              <a:xfrm rot="3928943">
                <a:off x="3700" y="1202"/>
                <a:ext cx="717" cy="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8800" b="1" i="0">
                    <a:solidFill>
                      <a:srgbClr val="0066FF"/>
                    </a:solidFill>
                    <a:latin typeface=".VnAvant" pitchFamily="34" charset="0"/>
                  </a:rPr>
                  <a:t>C</a:t>
                </a:r>
              </a:p>
            </p:txBody>
          </p:sp>
          <p:sp>
            <p:nvSpPr>
              <p:cNvPr id="18452" name="Text Box 10"/>
              <p:cNvSpPr txBox="1">
                <a:spLocks noChangeArrowheads="1"/>
              </p:cNvSpPr>
              <p:nvPr/>
            </p:nvSpPr>
            <p:spPr bwMode="auto">
              <a:xfrm rot="6998128">
                <a:off x="3442" y="2414"/>
                <a:ext cx="1007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00CC00"/>
                    </a:solidFill>
                    <a:latin typeface=".VnAvant" pitchFamily="34" charset="0"/>
                  </a:rPr>
                  <a:t>i</a:t>
                </a:r>
              </a:p>
            </p:txBody>
          </p:sp>
          <p:sp>
            <p:nvSpPr>
              <p:cNvPr id="18453" name="Text Box 11"/>
              <p:cNvSpPr txBox="1">
                <a:spLocks noChangeArrowheads="1"/>
              </p:cNvSpPr>
              <p:nvPr/>
            </p:nvSpPr>
            <p:spPr bwMode="auto">
              <a:xfrm rot="1955264">
                <a:off x="2933" y="540"/>
                <a:ext cx="711" cy="9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FF3300"/>
                    </a:solidFill>
                    <a:latin typeface=".VnAvant" pitchFamily="34" charset="0"/>
                  </a:rPr>
                  <a:t>i</a:t>
                </a:r>
              </a:p>
            </p:txBody>
          </p:sp>
          <p:sp>
            <p:nvSpPr>
              <p:cNvPr id="18454" name="Text Box 12"/>
              <p:cNvSpPr txBox="1">
                <a:spLocks noChangeArrowheads="1"/>
              </p:cNvSpPr>
              <p:nvPr/>
            </p:nvSpPr>
            <p:spPr bwMode="auto">
              <a:xfrm rot="10347071">
                <a:off x="2828" y="2887"/>
                <a:ext cx="769" cy="9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1pPr>
                <a:lvl2pPr marL="742950" indent="-28575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2pPr>
                <a:lvl3pPr marL="11430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3pPr>
                <a:lvl4pPr marL="16002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4pPr>
                <a:lvl5pPr marL="2057400" indent="-228600" eaLnBrk="0" hangingPunct="0"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i="1">
                    <a:solidFill>
                      <a:schemeClr val="tx1"/>
                    </a:solidFill>
                    <a:latin typeface=".VnArial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9600" b="1" i="0">
                    <a:solidFill>
                      <a:srgbClr val="FF3300"/>
                    </a:solidFill>
                    <a:latin typeface=".VnAvant" pitchFamily="34" charset="0"/>
                  </a:rPr>
                  <a:t>t</a:t>
                </a:r>
              </a:p>
            </p:txBody>
          </p:sp>
        </p:grpSp>
      </p:grpSp>
      <p:sp>
        <p:nvSpPr>
          <p:cNvPr id="18435" name="AutoShape 13"/>
          <p:cNvSpPr>
            <a:spLocks noChangeArrowheads="1"/>
          </p:cNvSpPr>
          <p:nvPr/>
        </p:nvSpPr>
        <p:spPr bwMode="auto">
          <a:xfrm rot="-5400000">
            <a:off x="4171950" y="95250"/>
            <a:ext cx="914400" cy="723900"/>
          </a:xfrm>
          <a:prstGeom prst="leftArrow">
            <a:avLst>
              <a:gd name="adj1" fmla="val 50000"/>
              <a:gd name="adj2" fmla="val 31579"/>
            </a:avLst>
          </a:prstGeom>
          <a:solidFill>
            <a:srgbClr val="0033CC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vi-VN" sz="1800" i="0">
              <a:solidFill>
                <a:srgbClr val="0033CC"/>
              </a:solidFill>
              <a:latin typeface=".VnTime" pitchFamily="34" charset="0"/>
            </a:endParaRPr>
          </a:p>
        </p:txBody>
      </p:sp>
      <p:sp>
        <p:nvSpPr>
          <p:cNvPr id="100366" name="WordArt 14"/>
          <p:cNvSpPr>
            <a:spLocks noChangeArrowheads="1" noChangeShapeType="1" noTextEdit="1"/>
          </p:cNvSpPr>
          <p:nvPr/>
        </p:nvSpPr>
        <p:spPr bwMode="auto">
          <a:xfrm>
            <a:off x="533400" y="7010400"/>
            <a:ext cx="228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1</a:t>
            </a:r>
          </a:p>
        </p:txBody>
      </p:sp>
      <p:sp>
        <p:nvSpPr>
          <p:cNvPr id="100367" name="WordArt 15"/>
          <p:cNvSpPr>
            <a:spLocks noChangeArrowheads="1" noChangeShapeType="1" noTextEdit="1"/>
          </p:cNvSpPr>
          <p:nvPr/>
        </p:nvSpPr>
        <p:spPr bwMode="auto">
          <a:xfrm>
            <a:off x="1295400" y="6972300"/>
            <a:ext cx="4191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2</a:t>
            </a:r>
          </a:p>
        </p:txBody>
      </p:sp>
      <p:sp>
        <p:nvSpPr>
          <p:cNvPr id="100368" name="WordArt 16"/>
          <p:cNvSpPr>
            <a:spLocks noChangeArrowheads="1" noChangeShapeType="1" noTextEdit="1"/>
          </p:cNvSpPr>
          <p:nvPr/>
        </p:nvSpPr>
        <p:spPr bwMode="auto">
          <a:xfrm>
            <a:off x="81534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6</a:t>
            </a:r>
          </a:p>
        </p:txBody>
      </p:sp>
      <p:sp>
        <p:nvSpPr>
          <p:cNvPr id="1843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610600" y="4419600"/>
            <a:ext cx="533400" cy="762000"/>
          </a:xfrm>
          <a:prstGeom prst="actionButtonForwardNex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70" name="WordArt 18"/>
          <p:cNvSpPr>
            <a:spLocks noChangeArrowheads="1" noChangeShapeType="1" noTextEdit="1"/>
          </p:cNvSpPr>
          <p:nvPr/>
        </p:nvSpPr>
        <p:spPr bwMode="auto">
          <a:xfrm>
            <a:off x="215265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3</a:t>
            </a:r>
          </a:p>
        </p:txBody>
      </p:sp>
      <p:sp>
        <p:nvSpPr>
          <p:cNvPr id="100371" name="WordArt 19"/>
          <p:cNvSpPr>
            <a:spLocks noChangeArrowheads="1" noChangeShapeType="1" noTextEdit="1"/>
          </p:cNvSpPr>
          <p:nvPr/>
        </p:nvSpPr>
        <p:spPr bwMode="auto">
          <a:xfrm>
            <a:off x="63246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4</a:t>
            </a:r>
          </a:p>
        </p:txBody>
      </p:sp>
      <p:sp>
        <p:nvSpPr>
          <p:cNvPr id="100372" name="WordArt 20"/>
          <p:cNvSpPr>
            <a:spLocks noChangeArrowheads="1" noChangeShapeType="1" noTextEdit="1"/>
          </p:cNvSpPr>
          <p:nvPr/>
        </p:nvSpPr>
        <p:spPr bwMode="auto">
          <a:xfrm>
            <a:off x="7315200" y="7010400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5</a:t>
            </a:r>
          </a:p>
        </p:txBody>
      </p:sp>
      <p:sp>
        <p:nvSpPr>
          <p:cNvPr id="1844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-533400" y="6248400"/>
            <a:ext cx="533400" cy="609600"/>
          </a:xfrm>
          <a:prstGeom prst="actionButtonBlank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22"/>
          <p:cNvSpPr>
            <a:spLocks noChangeArrowheads="1"/>
          </p:cNvSpPr>
          <p:nvPr/>
        </p:nvSpPr>
        <p:spPr bwMode="auto">
          <a:xfrm>
            <a:off x="-1981200" y="6838950"/>
            <a:ext cx="352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 b="1" i="0">
                <a:solidFill>
                  <a:srgbClr val="FFFF00"/>
                </a:solidFill>
                <a:latin typeface="Arial" charset="0"/>
              </a:rPr>
              <a:t>®</a:t>
            </a:r>
          </a:p>
        </p:txBody>
      </p:sp>
    </p:spTree>
    <p:extLst>
      <p:ext uri="{BB962C8B-B14F-4D97-AF65-F5344CB8AC3E}">
        <p14:creationId xmlns:p14="http://schemas.microsoft.com/office/powerpoint/2010/main" val="214852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0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0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0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200000">
                                      <p:cBhvr>
                                        <p:cTn id="2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5400000"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2980000">
                                      <p:cBhvr>
                                        <p:cTn id="4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5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6" grpId="0" animBg="1"/>
      <p:bldP spid="100367" grpId="0" animBg="1"/>
      <p:bldP spid="100368" grpId="0" animBg="1"/>
      <p:bldP spid="100370" grpId="0" animBg="1"/>
      <p:bldP spid="100371" grpId="0" animBg="1"/>
      <p:bldP spid="1003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2971800" y="1828800"/>
            <a:ext cx="373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/>
          </a:p>
        </p:txBody>
      </p:sp>
      <p:sp>
        <p:nvSpPr>
          <p:cNvPr id="32771" name="WordArt 7"/>
          <p:cNvSpPr>
            <a:spLocks noChangeArrowheads="1" noChangeShapeType="1" noTextEdit="1"/>
          </p:cNvSpPr>
          <p:nvPr/>
        </p:nvSpPr>
        <p:spPr bwMode="auto">
          <a:xfrm>
            <a:off x="228600" y="838200"/>
            <a:ext cx="8039100" cy="3810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31778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Trò chơi 2:</a:t>
            </a:r>
          </a:p>
          <a:p>
            <a:pPr algn="ctr"/>
            <a:r>
              <a:rPr lang="vi-VN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Arial"/>
                <a:cs typeface="Arial"/>
              </a:rPr>
              <a:t>"Tìm chữ cái còn thiếu cho phù hợp"</a:t>
            </a:r>
            <a:endParaRPr lang="en-US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FF00"/>
              </a:solidFill>
              <a:latin typeface="Arial"/>
              <a:cs typeface="Arial"/>
            </a:endParaRPr>
          </a:p>
        </p:txBody>
      </p:sp>
      <p:pic>
        <p:nvPicPr>
          <p:cNvPr id="32772" name="Picture 8" descr="FC393A0D6B0F44E2BDCF0A912FDC3DC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31242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1" descr="EC86B4260ABE4D00AED24191244CEFB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4668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2" descr="EC86B4260ABE4D00AED24191244CEFB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13716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2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Cogiaoem-NguyetAnh_eht5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962400" y="48768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79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02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1825" y="1600200"/>
            <a:ext cx="5410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+mj-lt"/>
              </a:rPr>
              <a:t>“Ai </a:t>
            </a:r>
            <a:r>
              <a:rPr lang="en-US" sz="3200">
                <a:latin typeface="+mj-lt"/>
              </a:rPr>
              <a:t>dạy bé hát</a:t>
            </a:r>
          </a:p>
          <a:p>
            <a:r>
              <a:rPr lang="en-US" sz="3200">
                <a:latin typeface="+mj-lt"/>
              </a:rPr>
              <a:t>Chải tóc hàng ngày</a:t>
            </a:r>
          </a:p>
          <a:p>
            <a:r>
              <a:rPr lang="en-US" sz="3200">
                <a:latin typeface="+mj-lt"/>
              </a:rPr>
              <a:t>Ai kể chuyện hay</a:t>
            </a:r>
          </a:p>
          <a:p>
            <a:r>
              <a:rPr lang="en-US" sz="3200">
                <a:latin typeface="+mj-lt"/>
              </a:rPr>
              <a:t>Khuyên bé đừng </a:t>
            </a:r>
            <a:r>
              <a:rPr lang="en-US" sz="3200" smtClean="0">
                <a:latin typeface="+mj-lt"/>
              </a:rPr>
              <a:t>khóc”</a:t>
            </a:r>
            <a:endParaRPr lang="en-US" sz="3200">
              <a:latin typeface="+mj-lt"/>
            </a:endParaRPr>
          </a:p>
          <a:p>
            <a:r>
              <a:rPr lang="en-US" smtClean="0">
                <a:latin typeface="+mj-lt"/>
              </a:rPr>
              <a:t>                                  </a:t>
            </a:r>
          </a:p>
          <a:p>
            <a:r>
              <a:rPr lang="en-US">
                <a:latin typeface="+mj-lt"/>
              </a:rPr>
              <a:t> </a:t>
            </a:r>
            <a:r>
              <a:rPr lang="en-US" smtClean="0">
                <a:latin typeface="+mj-lt"/>
              </a:rPr>
              <a:t>                                                 Đố </a:t>
            </a:r>
            <a:r>
              <a:rPr lang="en-US">
                <a:latin typeface="+mj-lt"/>
              </a:rPr>
              <a:t>bé đó là </a:t>
            </a:r>
            <a:r>
              <a:rPr lang="en-US" smtClean="0">
                <a:latin typeface="+mj-lt"/>
              </a:rPr>
              <a:t>ai?</a:t>
            </a:r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01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2286000" y="5534025"/>
            <a:ext cx="44958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eaLnBrk="1" hangingPunct="1"/>
            <a:r>
              <a:rPr lang="en-US" sz="8000" b="1" i="0">
                <a:latin typeface="VNI-Avo" pitchFamily="2" charset="0"/>
              </a:rPr>
              <a:t>C</a:t>
            </a:r>
            <a:r>
              <a:rPr lang="en-US" sz="8000" b="1" i="0">
                <a:solidFill>
                  <a:srgbClr val="00B0F0"/>
                </a:solidFill>
                <a:latin typeface="VNI-Avo" pitchFamily="2" charset="0"/>
              </a:rPr>
              <a:t>oâ</a:t>
            </a:r>
            <a:r>
              <a:rPr lang="en-US" sz="8000" b="1" i="0">
                <a:latin typeface="VNI-Avo" pitchFamily="2" charset="0"/>
              </a:rPr>
              <a:t> g</a:t>
            </a:r>
            <a:r>
              <a:rPr lang="en-US" sz="8000" b="1" i="0">
                <a:solidFill>
                  <a:srgbClr val="FF0000"/>
                </a:solidFill>
                <a:latin typeface="VNI-Avo" pitchFamily="2" charset="0"/>
              </a:rPr>
              <a:t>i</a:t>
            </a:r>
            <a:r>
              <a:rPr lang="en-US" sz="8000" b="1" i="0">
                <a:solidFill>
                  <a:srgbClr val="00B050"/>
                </a:solidFill>
                <a:latin typeface="VNI-Avo" pitchFamily="2" charset="0"/>
              </a:rPr>
              <a:t>aù</a:t>
            </a:r>
            <a:r>
              <a:rPr lang="en-US" sz="8000" b="1" i="0">
                <a:solidFill>
                  <a:srgbClr val="C00000"/>
                </a:solidFill>
                <a:latin typeface="VNI-Avo" pitchFamily="2" charset="0"/>
              </a:rPr>
              <a:t>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1423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4656" y="457200"/>
            <a:ext cx="1263487" cy="54784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5000" b="1">
                <a:solidFill>
                  <a:srgbClr val="FF0000"/>
                </a:solidFill>
                <a:latin typeface=".VnAvant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42384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4114800" y="2133600"/>
            <a:ext cx="914400" cy="39624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Rectangle 3"/>
          <p:cNvSpPr>
            <a:spLocks noChangeArrowheads="1"/>
          </p:cNvSpPr>
          <p:nvPr/>
        </p:nvSpPr>
        <p:spPr bwMode="auto">
          <a:xfrm>
            <a:off x="4114800" y="914400"/>
            <a:ext cx="914400" cy="762000"/>
          </a:xfrm>
          <a:prstGeom prst="rect">
            <a:avLst/>
          </a:prstGeom>
          <a:solidFill>
            <a:srgbClr val="FF00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215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animBg="1"/>
      <p:bldP spid="921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63108" y="-2467630"/>
            <a:ext cx="1555234" cy="93256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0" i="0" smtClean="0">
                <a:solidFill>
                  <a:srgbClr val="FF0000"/>
                </a:solidFill>
                <a:latin typeface=".VnCommercial Script" pitchFamily="34" charset="0"/>
              </a:rPr>
              <a:t>i</a:t>
            </a:r>
            <a:endParaRPr lang="en-US" sz="60000" i="0">
              <a:solidFill>
                <a:srgbClr val="FF0000"/>
              </a:solidFill>
              <a:latin typeface=".VnCommercial Scrip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29046" y="457200"/>
            <a:ext cx="1252266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25000">
                <a:solidFill>
                  <a:srgbClr val="FF0000"/>
                </a:solidFill>
                <a:latin typeface=".VnTimeH" pitchFamily="34" charset="0"/>
              </a:rPr>
              <a:t>i</a:t>
            </a:r>
          </a:p>
        </p:txBody>
      </p:sp>
      <p:sp>
        <p:nvSpPr>
          <p:cNvPr id="3" name="Rectangle 2"/>
          <p:cNvSpPr/>
          <p:nvPr/>
        </p:nvSpPr>
        <p:spPr>
          <a:xfrm>
            <a:off x="1315253" y="685800"/>
            <a:ext cx="954107" cy="3939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0" b="1">
                <a:solidFill>
                  <a:srgbClr val="FF0000"/>
                </a:solidFill>
                <a:latin typeface=".VnAvant" pitchFamily="34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935921524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-152400" y="5181600"/>
            <a:ext cx="9144000" cy="14478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9900" b="1" dirty="0" smtClean="0">
                <a:solidFill>
                  <a:srgbClr val="FF0066"/>
                </a:solidFill>
                <a:latin typeface=".VnAvant" pitchFamily="34" charset="0"/>
              </a:rPr>
              <a:t> </a:t>
            </a:r>
            <a:r>
              <a:rPr lang="en-US" sz="9900" b="1" dirty="0" err="1" smtClean="0">
                <a:solidFill>
                  <a:srgbClr val="FF0066"/>
                </a:solidFill>
                <a:latin typeface=".VnAvant" pitchFamily="34" charset="0"/>
              </a:rPr>
              <a:t>Ngh</a:t>
            </a:r>
            <a:r>
              <a:rPr lang="en-US" sz="9900" b="1" dirty="0" err="1" smtClean="0">
                <a:latin typeface=".VnAvant" pitchFamily="34" charset="0"/>
              </a:rPr>
              <a:t>ề</a:t>
            </a:r>
            <a:r>
              <a:rPr lang="en-US" sz="9900" b="1" dirty="0" smtClean="0">
                <a:solidFill>
                  <a:srgbClr val="FF0066"/>
                </a:solidFill>
                <a:latin typeface=".VnAvant" pitchFamily="34" charset="0"/>
              </a:rPr>
              <a:t> </a:t>
            </a:r>
            <a:r>
              <a:rPr lang="en-US" sz="9900" b="1" dirty="0" err="1" smtClean="0">
                <a:solidFill>
                  <a:srgbClr val="7030A0"/>
                </a:solidFill>
                <a:latin typeface=".VnAvant" pitchFamily="34" charset="0"/>
              </a:rPr>
              <a:t>thợ</a:t>
            </a:r>
            <a:r>
              <a:rPr lang="en-US" sz="9900" b="1" dirty="0" smtClean="0">
                <a:solidFill>
                  <a:srgbClr val="7030A0"/>
                </a:solidFill>
                <a:latin typeface=".VnAvant" pitchFamily="34" charset="0"/>
              </a:rPr>
              <a:t> </a:t>
            </a:r>
            <a:r>
              <a:rPr lang="en-US" sz="9900" b="1" dirty="0" err="1" smtClean="0">
                <a:solidFill>
                  <a:srgbClr val="7030A0"/>
                </a:solidFill>
                <a:latin typeface=".VnAvant" pitchFamily="34" charset="0"/>
              </a:rPr>
              <a:t>rèn</a:t>
            </a:r>
            <a:endParaRPr lang="en-US" sz="9900" b="1" dirty="0" smtClean="0">
              <a:solidFill>
                <a:srgbClr val="FF0066"/>
              </a:solidFill>
              <a:latin typeface=".VnAvant" pitchFamily="34" charset="0"/>
            </a:endParaRPr>
          </a:p>
        </p:txBody>
      </p:sp>
      <p:pic>
        <p:nvPicPr>
          <p:cNvPr id="20484" name="Picture 4" descr="j024069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2400"/>
            <a:ext cx="9144000" cy="4724400"/>
          </a:xfrm>
        </p:spPr>
      </p:pic>
    </p:spTree>
    <p:extLst>
      <p:ext uri="{BB962C8B-B14F-4D97-AF65-F5344CB8AC3E}">
        <p14:creationId xmlns:p14="http://schemas.microsoft.com/office/powerpoint/2010/main" val="40522212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6"/>
          <p:cNvSpPr txBox="1">
            <a:spLocks noChangeArrowheads="1"/>
          </p:cNvSpPr>
          <p:nvPr/>
        </p:nvSpPr>
        <p:spPr bwMode="auto">
          <a:xfrm>
            <a:off x="-11723" y="-61913"/>
            <a:ext cx="9155723" cy="691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1pPr>
            <a:lvl2pPr marL="742950" indent="-28575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2pPr>
            <a:lvl3pPr marL="11430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3pPr>
            <a:lvl4pPr marL="16002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4pPr>
            <a:lvl5pPr marL="2057400" indent="-228600" eaLnBrk="0" hangingPunct="0">
              <a:defRPr sz="2000" i="1">
                <a:solidFill>
                  <a:schemeClr val="tx1"/>
                </a:solidFill>
                <a:latin typeface=".Vn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i="1">
                <a:solidFill>
                  <a:schemeClr val="tx1"/>
                </a:solidFill>
                <a:latin typeface=".Vn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800" b="1" i="0">
                <a:solidFill>
                  <a:srgbClr val="FF0000"/>
                </a:solidFill>
                <a:latin typeface=".VnAvant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4168121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119</Words>
  <Application>Microsoft Office PowerPoint</Application>
  <PresentationFormat>On-screen Show (4:3)</PresentationFormat>
  <Paragraphs>46</Paragraphs>
  <Slides>18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.VnAristote</vt:lpstr>
      <vt:lpstr>.VnAvant</vt:lpstr>
      <vt:lpstr>.VnCommercial Script</vt:lpstr>
      <vt:lpstr>.VnShelley Allegro</vt:lpstr>
      <vt:lpstr>.VnTime</vt:lpstr>
      <vt:lpstr>.VnTimeH</vt:lpstr>
      <vt:lpstr>Arial</vt:lpstr>
      <vt:lpstr>Arial Black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MINH TUAN</dc:creator>
  <cp:lastModifiedBy>Admin</cp:lastModifiedBy>
  <cp:revision>5</cp:revision>
  <dcterms:created xsi:type="dcterms:W3CDTF">2021-11-24T11:58:57Z</dcterms:created>
  <dcterms:modified xsi:type="dcterms:W3CDTF">2023-11-25T12:50:28Z</dcterms:modified>
</cp:coreProperties>
</file>