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0" r:id="rId2"/>
    <p:sldId id="271" r:id="rId3"/>
    <p:sldId id="272" r:id="rId4"/>
    <p:sldId id="273" r:id="rId5"/>
    <p:sldId id="274" r:id="rId6"/>
    <p:sldId id="275" r:id="rId7"/>
    <p:sldId id="302" r:id="rId8"/>
    <p:sldId id="276" r:id="rId9"/>
    <p:sldId id="285" r:id="rId10"/>
    <p:sldId id="280" r:id="rId11"/>
    <p:sldId id="281" r:id="rId12"/>
    <p:sldId id="300" r:id="rId13"/>
    <p:sldId id="298" r:id="rId14"/>
    <p:sldId id="299" r:id="rId15"/>
    <p:sldId id="301" r:id="rId16"/>
    <p:sldId id="278" r:id="rId17"/>
    <p:sldId id="303" r:id="rId18"/>
    <p:sldId id="286" r:id="rId19"/>
    <p:sldId id="295" r:id="rId20"/>
    <p:sldId id="296" r:id="rId21"/>
    <p:sldId id="297" r:id="rId22"/>
    <p:sldId id="287" r:id="rId23"/>
    <p:sldId id="256" r:id="rId24"/>
    <p:sldId id="304" r:id="rId25"/>
    <p:sldId id="305" r:id="rId26"/>
    <p:sldId id="306" r:id="rId27"/>
    <p:sldId id="288" r:id="rId28"/>
    <p:sldId id="257" r:id="rId29"/>
    <p:sldId id="290" r:id="rId30"/>
    <p:sldId id="289" r:id="rId31"/>
    <p:sldId id="291" r:id="rId32"/>
    <p:sldId id="258" r:id="rId33"/>
    <p:sldId id="292" r:id="rId34"/>
    <p:sldId id="307" r:id="rId35"/>
    <p:sldId id="293" r:id="rId36"/>
    <p:sldId id="294" r:id="rId37"/>
    <p:sldId id="266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883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AFDE46-64DF-4DA9-959E-1799D6045FB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6968B5-1668-45E4-B647-96307CFFC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73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0002AB9-668F-4D51-B961-99EAA332C329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27652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9AAC9F-F0FB-45B8-A7FD-7697FB455A61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7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F5B0119-5079-4005-8A07-ECB41005F401}" type="slidenum">
              <a:rPr lang="en-US" sz="1200">
                <a:solidFill>
                  <a:srgbClr val="000000"/>
                </a:solidFill>
              </a:rPr>
              <a:pPr algn="r"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9418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C934E-3450-4FE5-AC75-02B468165C8C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76E52-8D5F-4948-B8D3-5086B246D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2C70-B609-4E19-9B33-2DFA67274352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275D-0C73-4018-9B66-9564A4E5B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F53C8-930D-4699-BAAF-8A7C2F56E14B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6BB0D-465F-49D7-89B4-1AC687086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A4265-1015-4DF2-A293-D2B36473D289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11EC3-C7A9-4D78-BA44-4B44E0057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486F7-548F-4B20-AA60-3A2A05596F7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B193A-BF7F-46EC-BB02-B6B63A540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46B8-4AE2-4AA8-BAAF-36BDE4DBA2BC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4B721-2EAA-465A-9FDB-3D1CB89E5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60F8D-897C-4A0A-8229-F0C98ECB9306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914B6-2446-4998-9713-81694B0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2F949-FB02-4B0B-80D6-1B4BA75F936F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12808-ECF8-4376-AB84-D4CB85B41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85C58-028B-49D5-9224-69516E7879B7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9D900-47D5-4940-A27F-17E37DEA5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073E4-A3B8-4723-9973-C9A13DEB69DF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2E35C-5A95-4A05-B64E-3AB6B94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1F5B1-4EBC-4D04-8E48-F133EB12511F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E687A-7D81-4B99-8418-099522DCB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035DD7-0048-4629-94BB-318EF38495D1}" type="datetimeFigureOut">
              <a:rPr lang="en-US"/>
              <a:pPr>
                <a:defRPr/>
              </a:pPr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A5F262-0515-4DD6-9F94-B3F9DEDF3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file:///C:\Users\o\Documents\Em%20&#273;i%20m&#7851;u%20gi&#225;o%20(beat)%20-%20Alin%20beat%20-%20320%20lyrics.mp3" TargetMode="External"/><Relationship Id="rId1" Type="http://schemas.openxmlformats.org/officeDocument/2006/relationships/audio" Target="file:///G:\Giao%20an%204%20tuoi\Que%20Huong%20Tuoi%20dep%20-%20Hoa%20tau%20%5bNCT%2036634169819645468750%5d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8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1.bin"/><Relationship Id="rId2" Type="http://schemas.openxmlformats.org/officeDocument/2006/relationships/audio" Target="file:///G:\Giao%20an%204%20tuoi\Que%20Huong%20Tuoi%20dep%20-%20Hoa%20tau%20%5bNCT%2036634169819645468750%5d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gif"/><Relationship Id="rId11" Type="http://schemas.openxmlformats.org/officeDocument/2006/relationships/image" Target="../media/image4.png"/><Relationship Id="rId5" Type="http://schemas.openxmlformats.org/officeDocument/2006/relationships/image" Target="../media/image10.emf"/><Relationship Id="rId10" Type="http://schemas.openxmlformats.org/officeDocument/2006/relationships/image" Target="../media/image15.gif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1.%20C&#212;NG%20VI&#7878;C\4.%20NH&#7840;C%20THI&#7870;U%20NHI\4.%20M&#7897;t%20s&#7889;%20ngh&#7873;\Hat%20gao%20lang%20ta%20-%20Dang%20cap%20nhat%20%5bNCT%209622665813%5d.mp3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38" name="Picture 4" descr="01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6325" name="WordArt 5"/>
          <p:cNvSpPr>
            <a:spLocks noChangeArrowheads="1" noChangeShapeType="1" noTextEdit="1"/>
          </p:cNvSpPr>
          <p:nvPr/>
        </p:nvSpPr>
        <p:spPr bwMode="auto">
          <a:xfrm>
            <a:off x="361950" y="60325"/>
            <a:ext cx="8420100" cy="1222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PHÒNG GIÁO DỤC ĐÀO 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TẠO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TXBH</a:t>
            </a:r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 MẦM NON 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HOA SEN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6336" name="WordArt 16"/>
          <p:cNvSpPr>
            <a:spLocks noChangeArrowheads="1" noChangeShapeType="1" noTextEdit="1"/>
          </p:cNvSpPr>
          <p:nvPr/>
        </p:nvSpPr>
        <p:spPr bwMode="auto">
          <a:xfrm>
            <a:off x="2362200" y="1371600"/>
            <a:ext cx="4371975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Lĩnh vực phát triển nhận thức.</a:t>
            </a:r>
          </a:p>
        </p:txBody>
      </p:sp>
      <p:sp>
        <p:nvSpPr>
          <p:cNvPr id="56337" name="WordArt 17"/>
          <p:cNvSpPr>
            <a:spLocks noChangeArrowheads="1" noChangeShapeType="1" noTextEdit="1"/>
          </p:cNvSpPr>
          <p:nvPr/>
        </p:nvSpPr>
        <p:spPr bwMode="auto">
          <a:xfrm>
            <a:off x="2286000" y="2590800"/>
            <a:ext cx="4572000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i="1" kern="10">
                <a:ln w="9525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808000"/>
                </a:solidFill>
                <a:latin typeface="Times New Roman"/>
                <a:cs typeface="Times New Roman"/>
              </a:rPr>
              <a:t>Chủ đề:Nghề dịch vụ.</a:t>
            </a:r>
            <a:endParaRPr lang="en-US" sz="3600" b="1" i="1" kern="10">
              <a:ln w="9525">
                <a:solidFill>
                  <a:srgbClr val="808000"/>
                </a:solidFill>
                <a:round/>
                <a:headEnd/>
                <a:tailEnd/>
              </a:ln>
              <a:solidFill>
                <a:srgbClr val="808000"/>
              </a:solidFill>
              <a:latin typeface="Times New Roman"/>
              <a:cs typeface="Times New Roman"/>
            </a:endParaRPr>
          </a:p>
        </p:txBody>
      </p:sp>
      <p:sp>
        <p:nvSpPr>
          <p:cNvPr id="56338" name="WordArt 18"/>
          <p:cNvSpPr>
            <a:spLocks noChangeArrowheads="1" noChangeShapeType="1" noTextEdit="1"/>
          </p:cNvSpPr>
          <p:nvPr/>
        </p:nvSpPr>
        <p:spPr bwMode="auto">
          <a:xfrm>
            <a:off x="2205038" y="3579813"/>
            <a:ext cx="4881562" cy="839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Đề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tài:Tìm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hiểu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nghề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dịch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vụ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.</a:t>
            </a:r>
          </a:p>
        </p:txBody>
      </p:sp>
      <p:sp>
        <p:nvSpPr>
          <p:cNvPr id="56339" name="WordArt 19"/>
          <p:cNvSpPr>
            <a:spLocks noChangeArrowheads="1" noChangeShapeType="1" noTextEdit="1"/>
          </p:cNvSpPr>
          <p:nvPr/>
        </p:nvSpPr>
        <p:spPr bwMode="auto">
          <a:xfrm>
            <a:off x="1447800" y="4648200"/>
            <a:ext cx="678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Người </a:t>
            </a:r>
            <a:r>
              <a:rPr lang="vi-VN" sz="3600" b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thực</a:t>
            </a:r>
            <a:r>
              <a:rPr lang="en-US" sz="3600" b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hiện</a:t>
            </a:r>
            <a:r>
              <a:rPr lang="vi-VN" sz="3600" b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 :</a:t>
            </a:r>
            <a:r>
              <a:rPr lang="en-US" sz="3600" b="1" kern="10" dirty="0" err="1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Tạ</a:t>
            </a:r>
            <a:r>
              <a:rPr lang="en-US" sz="3600" b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Lựu</a:t>
            </a:r>
            <a:r>
              <a:rPr lang="vi-VN" sz="3600" b="1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/>
                <a:cs typeface="Times New Roman"/>
              </a:rPr>
              <a:t> </a:t>
            </a:r>
            <a:endParaRPr lang="en-US" sz="3600" b="1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6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3000" fill="hold"/>
                                        <p:tgtEl>
                                          <p:spTgt spid="563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6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2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6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animBg="1"/>
      <p:bldP spid="56336" grpId="0" animBg="1"/>
      <p:bldP spid="56337" grpId="0" animBg="1"/>
      <p:bldP spid="56337" grpId="1" animBg="1"/>
      <p:bldP spid="56338" grpId="0" animBg="1"/>
      <p:bldP spid="56339" grpId="0" animBg="1"/>
      <p:bldP spid="56339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WordArt 3"/>
          <p:cNvSpPr>
            <a:spLocks noChangeArrowheads="1" noChangeShapeType="1" noTextEdit="1"/>
          </p:cNvSpPr>
          <p:nvPr/>
        </p:nvSpPr>
        <p:spPr bwMode="auto">
          <a:xfrm>
            <a:off x="762000" y="1219200"/>
            <a:ext cx="7848600" cy="3962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Đồ dùng của thợ cắt tóc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luoc-toniandguy_m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84138"/>
            <a:ext cx="31559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138238"/>
            <a:ext cx="30480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index"/>
          <p:cNvPicPr>
            <a:picLocks noChangeAspect="1" noChangeArrowheads="1"/>
          </p:cNvPicPr>
          <p:nvPr/>
        </p:nvPicPr>
        <p:blipFill>
          <a:blip r:embed="rId4"/>
          <a:srcRect l="12355" r="29837"/>
          <a:stretch>
            <a:fillRect/>
          </a:stretch>
        </p:blipFill>
        <p:spPr bwMode="auto">
          <a:xfrm>
            <a:off x="7391400" y="7938"/>
            <a:ext cx="1717675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imag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505200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AutoShape 2" descr="data:image/jpeg;base64,/9j/4AAQSkZJRgABAQAAAQABAAD/2wCEAAkGBhQREBASExEUFRIQEhISEhAWFBAQGBAVFBAVFRMVFxIXGyYfFxkjGhYUIC8gIycpLC0sFR8xNjAqOCYxLCkBCQoKDgwOGg8PGiwlHyQ0NCwsNSwqLTQpLyotLCwsLCw0MC8sLCwqLCksKSwvLCwsLSwsLCwsLCosLCwtLCwsLP/AABEIALgBEgMBIgACEQEDEQH/xAAcAAEAAgMBAQEAAAAAAAAAAAAABgcDBAUBAgj/xABCEAACAQICBgcEBgkDBQAAAAAAAQIDEQQhBQYSMUFRBxMiYXGBkRQyUqEjQrHB0fAzYnKCkqKywuFDo+IXJFRjc//EABoBAQADAQEBAAAAAAAAAAAAAAADBAUCAQb/xAAtEQEAAgEEAQIEBQUBAAAAAAAAAQIDBBEhMRJBUROx0eEiYXGBkQUyofDxFP/aAAwDAQACEQMRAD8AvEAAAAAAAAAAAABztP6cp4OhOvVfZjuit85P3YrvZS+j+kTEY7HSvK1KKlsqOShJJuKg1ndJZyvxWWaZrdMeuDxWK9mpS+jo7Ucr5tZVJ2459leDtvOHqio0+uqJJQp2w8HvcqkrSryvxyUF5KxcxV2tFI7nv6fX+FW87xN56jr6/RdWiddmrKqtpfErKX4P5EqwWkqdVXhNPu3NeRS2HxnJnTwuknFpp2a4k+TSxPXDimefVcAINozXScbKdprvyf8AF+JJcHrHRqW7Wy+Usv5txSvhvX0Wa5Ky6gPIyurrNPiekKQAAAAAAAAAAAAAAAAAAAAAAAAAAAAAAAAAAAj2vmnvY8DWqJ2qSXV03ylPLa8ld+RISpOn7HSVLD019ZVJW5ybhCP9T9STFEeW8+nP8co8sz48evH88Ko0ZjLu84qca9VRpxa7V9pKGzNK6fZb8dnmd3HuMXGlCyhSusuMn77+7yNbROjHRjCrP340+roRtuurVK+fPOMe5X4nzOm13o1dFinnJbuWbrMkcY69Qy0a8ovJ2+z0OphdL/Fl38P8HFjM+4ZtJZtuySzbb3JLiaNqxKhW816SyhjL538zeo45ricfA6p4rZdS9OnCEXOq51EuoVnJ9dBJyp5JvtJGrT0pZ2kvCSUkpJq8ZJSSaTVmstzK3jFv7Z3XIyTG3lGybYPT04e7NrwbV/FcTt4XXOot7jLxVn8rfYV/RxaeadzZhiSvfDWe4WK5Z9Fk0dcov3qT/dlGX9Wz9pu0tZqL3uUb84Tf80U18ysYYzvNiGOZBOlqmjNK1KGkKc8o1ISfJSi36bzYKsp6Rvk81yea9GdfAadlDdNruvtR/heS8rEFtNMdJIzRKeA5Gj9YIzsp2i3umvdb5PjF+OXezrla1ZrxKaJiegAHL0AAAAAAAAAAAAAAAAAAAAAAAAI1rjql7YqckoOdL3Y1FeN7ppp8GmiSg6raazvDm1YtG0qC09oHE0Kj62DbfO2f7Mlk0cdWfjxTya8j9IYnCwqRcJxUovfGSTTIFrL0WxneeHdnv6tu1v2Z/dL1NXDra24vx8mdl0lo5pyqmph0/wATLojERoV4VKtLracb3hlndWvZpp2ve3O2ZtY/RtWhJwqQfZ33TUl4rl3o1tlPNGhvEx+ShMbT+aRaD+lu8LVpU9jrMTUw1VWpKoo2gkspXSbs1dJwTydkZa2Jw1afVYzDvCVJOEYV7zm+U5Sq/Xu0lee1a7beTTiU8NndZNZprnzOpgNZp004Yimq9NppbWy2m42WbTvx5PtPMhtinuPv9/3dxeOp+32dPTWrLilVwkY9UtiMdmpOrVryk7WSTcZ2aeUbZKTaOLT0lKLtOLT704v0Zt6Gc4QjUwuKtWvtVMN2oRb5KPFW2Y3e/atdGfWPWaNam6TpJ1ttOriXGEJOcG00opyy4X2tyWSFfLfxnn5vZmIjyjj5MdDHRlufluZtxrkWUjZo4+UeN1yeZJOMrn90kjXNiniyPU9KrirfM3qWLT3O5HNE1ckT0kmG0i0t+ZMdCacWUW+zw/V8O7u4fIrSGIy+R18JpCzWZVy4otCzTJsthMHB1d0xtpQbz+r+H57zvGVas1naV6s7xuAA5egAAAAAAAAAAAAAAAAAAAAAAAAAA5+l9BUsVHZqwv8ADNZSj4S+7cVVrVqDUwzdSGdO/vpZdynHg+/cXKeSimmmrp5NPO65WLGHUXxddIMuCuSOX5wbs7SVpcufgzyUCztcejxSUqlCN0ruVJb498Pw9ORWtejKm7SzXCXLxNrFlrljerJy4bY55aboNNSi2ms1ZtNPufAwbt50nExTpJk8SrzVp3PUz6nQt4GJyOu3DJtH1Cq1mnY19obYHWw2lbW2vVfgdrC4xNXTuuZEVIz4bFODun4rmR2pE9JqZpr2sXRekXGSae5+hZuAxaq04zXFZ9zWTXqUhozSalxz4x4ljdH2lHN4mlwpulNO985xakrcLbEX+8ZWrxceXs1cGWJnb3TEAGaugAAAAAAAAAAAAAAAAAAAAAAAAAAAAAQ/XDUmNdSq0opVN8ocKnNr9b7SYA7pktSd6ubUi0bS/O+LwTpN5Oy3x4xMSzV0WR0h4KCrJpJSnT2pfrO7V/HJFZVXszlbdc38OT4ld2Lmx/Dts+pI1a+HvmvQ3N5jnEmiVeYcyR83N2rTua08K+B7u58ZY1I+lM+JQa3o8TPN3LYhU3cy1uhvDS/7yrJSV3Sp7Tbe24qTuvKUfVFUYWntSirSbk1FKKu3KTtFLvbaP0TqhoH2PCUqLd5pOVSXOcs36ZLwiUtdkiMfj7r+hxzN/L2dkAGI2QAAAAAAAAAAAAAAAAAAAAAAAAAAAAAANLTOlY4ajOrPdHJR4zk/divH8WexEzO0PJnaN5QvpI/TU/8A4v8ArkU97S/zx/yTfSGlqlapOpUd3L0iuCiuCRCauBks2b+npNKeLF1Notbd90sZY6FGoprLfxRwKkWs1muJt4DHpOLSkpZJbPb2r8NnjfkSTfnae0dcc7bxzDqSw5jeHLQ0d0bOpRhOtPq6kopypqKlsN8G9rfzS9WZf+lUf/J/2v8AmVZ1eP3W401vZVPsrPitgIpXaa8OL4KxcVDovoL3qtSXclCH3M7mjNUsLh5KVOittbpyvUkvByvs+ViKdZWOkn/lme0M6MdQ5UrYuumm1ejRktlxv/qTi807bk92/laywDOy5JyW8pXMeOMdfGAAEaQAAAAAAAAAAAAAAAAAAAAAAAAAAAAACkukHXf2jGxhTd6GGlKKtuqTs4zn9qXnzLC151ljRoypQmutqdmWf6OLWb/aayXjcpp6EUprL6NvatfdZ3SNHQ0rMzaZ5hU1sZK1rxMRPrt/u+zq18QlFzv2bXXfdZEXxWJc5NvyXJcjf01jtp7Efdj82cpGtWNoZGS/lOz1OxZXRLqUqlR4+rBKnGT9mp705/XqeEXdR77vgmVvRoSnOMIK86kowhH4pSaUV6tH6Y0JoxYbDUKEc1Rpwhf4mlnLzd35lHW5PGsRHc/Jc0VfK0zPUfNvAAxmsAAAAAAAAAAAAAAAAAAAAAAAAAAAAAAAAAAAaOmNJKhRlNtJ+7Bc5PKK/PI2q9eMIynJqMYpuUnuSW9lWa1azyrtzjfZ7UKNPilezk+92v3Zcj3adt4j/qfT44yZNrTtEcz+kdoppvHSqVpZ7Um7Xy7TvnLzeZix+K6qmop9tq3guZkUFSi5yzk+P3Ij+KxDnJt8TZ0Wm+DTnueZ+n7M3+r/ANRnVZPw8Vjisfl7/rP+OmJs8BmwWDnWqU6VOO1UqyUIR5uTsr8lzfIvTLFiu6edD2rfXYiWLmvo8N2af61WUf7Yu/jOPIuc5urmg4YPC0sPDdTj2pfHN5zk/Ftv5HSPntRl+Lebeno38GL4dIqAAgTAAAAAAAAAAAAAAAAAAAAAAAAAAAAAAAAB42ekN6QtPSpxjh4OzqxcqklvUL2UV4537l3neOk3tFYc3tFY3lxdddauvl1NN/QwebX+rJcf2Vw57+RE3ZXbyS3s+vz4HC0vpPa7EfdXH4n+BuYsUVjxhk5cvrLX0pj+sll7q3L7zRAZZ6Ue53l4Wr0Oaqe9jqkfip4ZNeVSovnFfvcyC6n6syx+KhRV1BdutNfUpp55/E9y73fgz9FYXCxpQhThFRhTioQgslGMVZJLwM7W5/GPCO5+TR0eHefOfRlABkNUAAAAAAAAAAAAAAAAAAAAAAAAAAAAAAAAAAArrpIw9q0Zvc6as+9SeXzXqWKR7XjQcsVhJqmr1YdqC3bVrbUb82l62J9PeK5ImUWaJmk7KVxuNbWyslx7zj1KD8TcrRak00002mmmmmnmmnufcfB9B0wp/FPLQYjBtpJNyk0oxSu5NuySXFtm7OCe8svox6PnCccbiItNK+HpSVmrr9LJcHb3U+d+RDlzVx18pSYsM3ttCV6g6pLR+FUZJOvVtOvNfFbKCfwxTt43fEkwBgWtNpm0tytYrG0AAOXQAAAAAAAAAAAAAAAAAAAAAAAAAAAAAAAAAAAAArHpk0XQo0I4xQtWnVjTlZqKqJ05yvJfElDf634VxqtsY6q4bUqEY06tSVacVKCVJQdRKSkrtKcW1wWZaPTZS28FRj/79r0o1I/3GHoq1SoVdDUI4nDwqKWIxFZRqR2rPrZU07PnGK8UyzTU5KRtE8K99PS0zO3Lb6NNUqDwuHxk6N61VOpBze2oQc31UoxtZNw2ZXtdbW8n55GNlZZJZJcj0hve153tKatIrG0QAA4dAAAAAAAAAAAAAAAAAAAAAAAAAAAAAAAAAAAAAAAAI9rjoT2uFKlbfUzfwprN2OvovRsMPRp0ad9ilFRV82+bfe3d+YAG0AAAAAAAAAAAAAAAAAAAAAAAAAAAA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6"/>
          <a:srcRect l="25400" r="21490"/>
          <a:stretch>
            <a:fillRect/>
          </a:stretch>
        </p:blipFill>
        <p:spPr bwMode="auto">
          <a:xfrm>
            <a:off x="2819400" y="311150"/>
            <a:ext cx="1752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3671888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4340412"/>
              </p:ext>
            </p:extLst>
          </p:nvPr>
        </p:nvGraphicFramePr>
        <p:xfrm>
          <a:off x="1524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6" name="Bitmap Image" r:id="rId3" imgW="7373379" imgH="10352381" progId="PBrush">
                  <p:embed/>
                </p:oleObj>
              </mc:Choice>
              <mc:Fallback>
                <p:oleObj name="Bitmap Image" r:id="rId3" imgW="7373379" imgH="10352381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848962" y="3198168"/>
            <a:ext cx="7446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400" b="1" dirty="0" err="1">
                <a:solidFill>
                  <a:srgbClr val="FF00FF"/>
                </a:solidFill>
                <a:latin typeface="Times New Roman" pitchFamily="18" charset="0"/>
              </a:rPr>
              <a:t>ò</a:t>
            </a:r>
            <a:r>
              <a:rPr lang="en-US" sz="44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FF"/>
                </a:solidFill>
                <a:latin typeface="Times New Roman" pitchFamily="18" charset="0"/>
              </a:rPr>
              <a:t>chuyện</a:t>
            </a:r>
            <a:r>
              <a:rPr lang="en-US" sz="44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FF"/>
                </a:solidFill>
                <a:latin typeface="Times New Roman" pitchFamily="18" charset="0"/>
              </a:rPr>
              <a:t>về</a:t>
            </a:r>
            <a:r>
              <a:rPr lang="en-US" sz="44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FF"/>
                </a:solidFill>
                <a:latin typeface="Times New Roman" pitchFamily="18" charset="0"/>
              </a:rPr>
              <a:t>nghề</a:t>
            </a:r>
            <a:r>
              <a:rPr lang="en-US" sz="44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FF"/>
                </a:solidFill>
                <a:latin typeface="Times New Roman" pitchFamily="18" charset="0"/>
              </a:rPr>
              <a:t>thợ</a:t>
            </a:r>
            <a:r>
              <a:rPr lang="en-US" sz="4400" b="1" dirty="0" smtClean="0">
                <a:solidFill>
                  <a:srgbClr val="FF00FF"/>
                </a:solidFill>
                <a:latin typeface="Times New Roman" pitchFamily="18" charset="0"/>
              </a:rPr>
              <a:t> may</a:t>
            </a:r>
            <a:endParaRPr lang="en-US" sz="44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CO LUU(TMN HOA SEN)\hinh anh nghe nghiep\tải xuống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305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3600" y="5867400"/>
            <a:ext cx="38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</a:rPr>
              <a:t>thợ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</a:rPr>
              <a:t> may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CO LUU(TMN HOA SEN)\hinh anh nghe nghiep\pexels-photo-46103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4800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D:\CO LUU(TMN HOA SEN)\hinh anh nghe nghiep\tải xuống (1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1"/>
            <a:ext cx="2590800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D:\CO LUU(TMN HOA SEN)\hinh anh nghe nghiep\tải xuống (1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19401"/>
            <a:ext cx="3200400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7400" y="5715000"/>
            <a:ext cx="4036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FF"/>
                </a:solidFill>
                <a:latin typeface="Times New Roman" pitchFamily="18" charset="0"/>
              </a:rPr>
              <a:t>thợ</a:t>
            </a:r>
            <a:r>
              <a:rPr lang="en-US" sz="3200" b="1" dirty="0" smtClean="0">
                <a:solidFill>
                  <a:srgbClr val="FF00FF"/>
                </a:solidFill>
                <a:latin typeface="Times New Roman" pitchFamily="18" charset="0"/>
              </a:rPr>
              <a:t> may</a:t>
            </a:r>
            <a:endParaRPr lang="en-US" sz="3200" dirty="0"/>
          </a:p>
        </p:txBody>
      </p:sp>
      <p:pic>
        <p:nvPicPr>
          <p:cNvPr id="58374" name="Picture 6" descr="D:\CO LUU(TMN HOA SEN)\hinh anh nghe nghiep\tải xuống (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1000"/>
            <a:ext cx="2971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5" name="Picture 7" descr="D:\CO LUU(TMN HOA SEN)\hinh anh nghe nghiep\tải xuống (1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1"/>
            <a:ext cx="2286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9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4" name="Bitmap Image" r:id="rId3" imgW="7373379" imgH="10352381" progId="PBrush">
                  <p:embed/>
                </p:oleObj>
              </mc:Choice>
              <mc:Fallback>
                <p:oleObj name="Bitmap Image" r:id="rId3" imgW="7373379" imgH="10352381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38200" y="1143000"/>
            <a:ext cx="75438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ò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chuyện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về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nghề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bán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hàng</a:t>
            </a:r>
            <a:endParaRPr lang="en-US" sz="6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CO LUU(TMN HOA SEN)\hinh anh nghe nghiep\images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8153400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http://g.vatgia.vn/gallery_img/4/fje1377584705.jpg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943600"/>
          </a:xfrm>
        </p:spPr>
      </p:pic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981200" y="60198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FF"/>
                </a:solidFill>
                <a:latin typeface="Times New Roman" pitchFamily="18" charset="0"/>
              </a:rPr>
              <a:t>Nhân viên bán hàng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8229600" cy="5715000"/>
          </a:xfrm>
        </p:spPr>
      </p:pic>
    </p:spTree>
    <p:extLst>
      <p:ext uri="{BB962C8B-B14F-4D97-AF65-F5344CB8AC3E}">
        <p14:creationId xmlns:p14="http://schemas.microsoft.com/office/powerpoint/2010/main" val="40309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685800" y="457200"/>
            <a:ext cx="7848600" cy="56388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en-US" sz="3600" dirty="0">
              <a:solidFill>
                <a:srgbClr val="7030A0"/>
              </a:solidFill>
              <a:latin typeface=".VnTime" pitchFamily="34" charset="0"/>
            </a:endParaRPr>
          </a:p>
          <a:p>
            <a:pPr eaLnBrk="0" hangingPunct="0">
              <a:defRPr/>
            </a:pPr>
            <a:endParaRPr lang="en-US" sz="3600" dirty="0">
              <a:solidFill>
                <a:srgbClr val="7030A0"/>
              </a:solidFill>
              <a:latin typeface=".VnTime" pitchFamily="34" charset="0"/>
            </a:endParaRPr>
          </a:p>
          <a:p>
            <a:pPr eaLnBrk="0" hangingPunct="0">
              <a:defRPr/>
            </a:pPr>
            <a:endParaRPr lang="en-US" sz="3600" dirty="0">
              <a:solidFill>
                <a:srgbClr val="7030A0"/>
              </a:solidFill>
              <a:latin typeface=".VnTime" pitchFamily="34" charset="0"/>
            </a:endParaRPr>
          </a:p>
          <a:p>
            <a:pPr algn="ctr"/>
            <a:r>
              <a:rPr lang="vi-VN" sz="3600" dirty="0">
                <a:solidFill>
                  <a:srgbClr val="7030A0"/>
                </a:solidFill>
              </a:rPr>
              <a:t>Mục đích – yêu cầu</a:t>
            </a:r>
            <a:endParaRPr lang="vi-VN" sz="3600" b="1" i="1" dirty="0">
              <a:solidFill>
                <a:srgbClr val="7030A0"/>
              </a:solidFill>
            </a:endParaRPr>
          </a:p>
          <a:p>
            <a:pPr eaLnBrk="0" hangingPunct="0">
              <a:defRPr/>
            </a:pPr>
            <a:r>
              <a:rPr lang="fr-FR" sz="2400" b="1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1 </a:t>
            </a:r>
            <a:r>
              <a:rPr lang="fr-FR" sz="2400" b="1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Kiến</a:t>
            </a: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b="1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thức</a:t>
            </a: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endParaRPr lang="en-US" sz="24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Trẻ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biết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tên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gọi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của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nghề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trang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phục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một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số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đồ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dùng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sản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phẩm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đặc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trưng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của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nghề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.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Biết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nghề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làm</a:t>
            </a:r>
            <a:r>
              <a:rPr lang="fr-FR" sz="24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ra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một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số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sản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phẩm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dùng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trong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xã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hội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(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phục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vụ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cho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đời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sống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của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con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người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)</a:t>
            </a:r>
            <a:endParaRPr lang="en-US" sz="24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2/</a:t>
            </a:r>
            <a:r>
              <a:rPr lang="fr-FR" sz="2400" b="1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Kĩ</a:t>
            </a: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b="1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năng</a:t>
            </a: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endParaRPr lang="en-US" sz="24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Rèn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kỹ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năng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quan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sát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sự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chú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ý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lắng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nghe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và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trả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lời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câu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hỏi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cho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trẻ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.</a:t>
            </a:r>
            <a:endParaRPr lang="en-US" sz="24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3/ </a:t>
            </a:r>
            <a:r>
              <a:rPr lang="fr-FR" sz="2400" b="1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Thái</a:t>
            </a: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b="1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độ</a:t>
            </a:r>
            <a:r>
              <a:rPr lang="fr-FR" sz="2400" b="1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endParaRPr lang="en-US" sz="24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Giáo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dục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trẻ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yêu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mến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quý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trọng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các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nghề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người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lao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động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và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giữ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gìn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sản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phẩm</a:t>
            </a:r>
            <a:r>
              <a:rPr lang="fr-FR" sz="24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lao </a:t>
            </a:r>
            <a:r>
              <a:rPr lang="fr-FR" sz="24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động</a:t>
            </a:r>
            <a:endParaRPr lang="en-US" sz="2400" dirty="0">
              <a:solidFill>
                <a:srgbClr val="7030A0"/>
              </a:solidFill>
            </a:endParaRPr>
          </a:p>
          <a:p>
            <a:pPr eaLnBrk="0" hangingPunct="0">
              <a:defRPr/>
            </a:pPr>
            <a:endParaRPr lang="en-US" sz="2000" dirty="0">
              <a:solidFill>
                <a:srgbClr val="7030A0"/>
              </a:solidFill>
              <a:latin typeface=".VnTime" pitchFamily="34" charset="0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7030A0"/>
              </a:solidFill>
              <a:latin typeface=".VnTime" pitchFamily="34" charset="0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7030A0"/>
              </a:solidFill>
              <a:latin typeface=".VnTime" pitchFamily="34" charset="0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7030A0"/>
              </a:solidFill>
              <a:latin typeface=".VnTime" pitchFamily="34" charset="0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7030A0"/>
              </a:solidFill>
              <a:latin typeface=".VnTime" pitchFamily="34" charset="0"/>
            </a:endParaRPr>
          </a:p>
          <a:p>
            <a:pPr eaLnBrk="0" hangingPunct="0">
              <a:defRPr/>
            </a:pPr>
            <a:r>
              <a:rPr lang="en-US" sz="800" dirty="0">
                <a:solidFill>
                  <a:srgbClr val="7030A0"/>
                </a:solidFill>
              </a:rPr>
              <a:t> </a:t>
            </a:r>
            <a:r>
              <a:rPr 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1100" dirty="0">
                <a:solidFill>
                  <a:srgbClr val="7030A0"/>
                </a:solidFill>
                <a:latin typeface=".VnTime" pitchFamily="34" charset="0"/>
              </a:rPr>
              <a:t>  </a:t>
            </a:r>
            <a:endParaRPr lang="en-US" sz="11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362" name="Picture 3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1543050" y="5619750"/>
            <a:ext cx="762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3143250" y="5619750"/>
            <a:ext cx="762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4819650" y="5619750"/>
            <a:ext cx="762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6838950" y="-742950"/>
            <a:ext cx="76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6" descr="b3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559951" flipH="1">
            <a:off x="8001000" y="-304800"/>
            <a:ext cx="15128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6" descr="b3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H="1">
            <a:off x="-547688" y="5576888"/>
            <a:ext cx="20097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6" descr="b3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8097838" y="5410200"/>
            <a:ext cx="1379537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6" descr="b3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>
            <a:off x="-152400" y="-304800"/>
            <a:ext cx="14509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1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6858000" y="5334000"/>
            <a:ext cx="76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2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4743450" y="-628650"/>
            <a:ext cx="762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3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3067050" y="-476250"/>
            <a:ext cx="762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4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1543050" y="-476250"/>
            <a:ext cx="762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5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1371600"/>
            <a:ext cx="762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16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1143000"/>
            <a:ext cx="7620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17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39979">
            <a:off x="4763" y="3657600"/>
            <a:ext cx="762000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18" descr="659204qfhni5vgxw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4442">
            <a:off x="8382000" y="3505200"/>
            <a:ext cx="762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315200" y="5562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9" name="Rectangle 20"/>
          <p:cNvSpPr>
            <a:spLocks noChangeArrowheads="1"/>
          </p:cNvSpPr>
          <p:nvPr/>
        </p:nvSpPr>
        <p:spPr bwMode="auto">
          <a:xfrm>
            <a:off x="685800" y="1800225"/>
            <a:ext cx="76962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1400" b="1" u="sng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n-US" sz="1400" b="1" u="sng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n-US" sz="1400" b="1" u="sng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n-US" sz="1400" b="1" u="sng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n-US" sz="1400" b="1" u="sng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n-US" sz="1400" b="1" u="sng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endParaRPr lang="en-US" sz="1400" b="1" u="sng">
              <a:solidFill>
                <a:srgbClr val="000000"/>
              </a:solidFill>
              <a:cs typeface="Times New Roman" pitchFamily="18" charset="0"/>
            </a:endParaRPr>
          </a:p>
          <a:p>
            <a:pPr eaLnBrk="0" hangingPunct="0"/>
            <a:r>
              <a:rPr lang="en-US" b="1" u="sng">
                <a:solidFill>
                  <a:srgbClr val="00B0F0"/>
                </a:solidFill>
                <a:cs typeface="Times New Roman" pitchFamily="18" charset="0"/>
              </a:rPr>
              <a:t> </a:t>
            </a:r>
            <a:endParaRPr lang="en-US">
              <a:solidFill>
                <a:srgbClr val="00B0F0"/>
              </a:solidFill>
            </a:endParaRPr>
          </a:p>
        </p:txBody>
      </p:sp>
      <p:pic>
        <p:nvPicPr>
          <p:cNvPr id="21" name="Em đi mẫu giáo (beat) - Alin beat - 320 lyric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0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2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69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304800"/>
            <a:ext cx="6157913" cy="4775200"/>
          </a:xfrm>
        </p:spPr>
      </p:pic>
    </p:spTree>
    <p:extLst>
      <p:ext uri="{BB962C8B-B14F-4D97-AF65-F5344CB8AC3E}">
        <p14:creationId xmlns:p14="http://schemas.microsoft.com/office/powerpoint/2010/main" val="295604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7348538" cy="5181600"/>
          </a:xfrm>
        </p:spPr>
      </p:pic>
    </p:spTree>
    <p:extLst>
      <p:ext uri="{BB962C8B-B14F-4D97-AF65-F5344CB8AC3E}">
        <p14:creationId xmlns:p14="http://schemas.microsoft.com/office/powerpoint/2010/main" val="36728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4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7" name="Bitmap Image" r:id="rId3" imgW="7373379" imgH="10352381" progId="PBrush">
                  <p:embed/>
                </p:oleObj>
              </mc:Choice>
              <mc:Fallback>
                <p:oleObj name="Bitmap Image" r:id="rId3" imgW="7373379" imgH="10352381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38200" y="1143000"/>
            <a:ext cx="75438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4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*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ò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chuyện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về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FF"/>
                </a:solidFill>
                <a:latin typeface="Times New Roman" pitchFamily="18" charset="0"/>
              </a:rPr>
              <a:t>nghề</a:t>
            </a:r>
            <a:r>
              <a:rPr lang="en-US" sz="6600" b="1" dirty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FF"/>
                </a:solidFill>
                <a:latin typeface="Times New Roman" pitchFamily="18" charset="0"/>
              </a:rPr>
              <a:t>đầu</a:t>
            </a:r>
            <a:r>
              <a:rPr lang="en-US" sz="6600" b="1" dirty="0" smtClean="0">
                <a:solidFill>
                  <a:srgbClr val="FF00FF"/>
                </a:solidFill>
                <a:latin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FF00FF"/>
                </a:solidFill>
                <a:latin typeface="Times New Roman" pitchFamily="18" charset="0"/>
              </a:rPr>
              <a:t>bếp</a:t>
            </a:r>
            <a:endParaRPr lang="en-US" sz="6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1758950" y="6091238"/>
            <a:ext cx="5181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D:\CO LUU(TMN HOA SEN)\hinh anh nghe nghie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8077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62469" name="Picture 5" descr="D:\CO LUU(TMN HOA SEN)\hinh anh nghe nghiep\tải xuống (1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304800"/>
            <a:ext cx="79247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2" name="Picture 8" descr="D:\CO LUU(TMN HOA SEN)\hinh anh nghe nghiep\ec97c6efb2bb24f4c4ea3c96ad89fb4b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53340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So </a:t>
            </a:r>
            <a:r>
              <a:rPr lang="en-US" dirty="0" err="1">
                <a:solidFill>
                  <a:srgbClr val="FF0000"/>
                </a:solidFill>
              </a:rPr>
              <a:t>sánh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http://i1197.photobucket.com/albums/aa426/LKnicephoto/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1" y="1447800"/>
            <a:ext cx="3429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CO LUU(TMN HOA SEN)\hinh anh nghe nghiep\tải xuống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27" y="1295400"/>
            <a:ext cx="4114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5334000"/>
            <a:ext cx="320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 smtClean="0">
                <a:solidFill>
                  <a:srgbClr val="0070C0"/>
                </a:solidFill>
              </a:rPr>
              <a:t>Thợ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cắt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tóc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48200" y="5334000"/>
            <a:ext cx="396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>
                <a:solidFill>
                  <a:srgbClr val="0070C0"/>
                </a:solidFill>
              </a:rPr>
              <a:t>T</a:t>
            </a:r>
            <a:r>
              <a:rPr lang="en-US" dirty="0" err="1" smtClean="0">
                <a:solidFill>
                  <a:srgbClr val="0070C0"/>
                </a:solidFill>
              </a:rPr>
              <a:t>hợ</a:t>
            </a:r>
            <a:r>
              <a:rPr lang="en-US" dirty="0" smtClean="0">
                <a:solidFill>
                  <a:srgbClr val="0070C0"/>
                </a:solidFill>
              </a:rPr>
              <a:t> may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D:\CO LUU(TMN HOA SEN)\hinh anh nghe nghiep\images (8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733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CO LUU(TMN HOA SEN)\hinh anh nghe nghiep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4958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76200" y="5181600"/>
            <a:ext cx="373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 smtClean="0">
                <a:solidFill>
                  <a:srgbClr val="0070C0"/>
                </a:solidFill>
              </a:rPr>
              <a:t>Nghề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bán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hàng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724400" y="5181600"/>
            <a:ext cx="411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 smtClean="0">
                <a:solidFill>
                  <a:srgbClr val="0070C0"/>
                </a:solidFill>
              </a:rPr>
              <a:t>Nghề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đầu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bếp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6" descr="238812250835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8" descr="BLB4B4~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43525"/>
            <a:ext cx="18288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10"/>
          <p:cNvSpPr txBox="1">
            <a:spLocks noChangeArrowheads="1"/>
          </p:cNvSpPr>
          <p:nvPr/>
        </p:nvSpPr>
        <p:spPr bwMode="auto">
          <a:xfrm>
            <a:off x="1290638" y="19812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FF"/>
                </a:solidFill>
              </a:rPr>
              <a:t>  </a:t>
            </a:r>
            <a:endParaRPr lang="en-US" sz="3200" b="1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6" name="WordArt 11"/>
          <p:cNvSpPr>
            <a:spLocks noChangeArrowheads="1" noChangeShapeType="1" noTextEdit="1"/>
          </p:cNvSpPr>
          <p:nvPr/>
        </p:nvSpPr>
        <p:spPr bwMode="auto">
          <a:xfrm>
            <a:off x="1676400" y="1143000"/>
            <a:ext cx="481965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66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Hoạt động 2:</a:t>
            </a:r>
          </a:p>
          <a:p>
            <a:pPr algn="ctr"/>
            <a:r>
              <a:rPr lang="vi-VN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Mở rộng:</a:t>
            </a:r>
            <a:endParaRPr lang="en-US" sz="36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B0F0">
                  <a:alpha val="50195"/>
                </a:srgbClr>
              </a:solidFill>
              <a:effectLst>
                <a:outerShdw dist="45791" dir="2021404" algn="ctr" rotWithShape="0">
                  <a:srgbClr val="0066FF"/>
                </a:outerShdw>
              </a:effectLst>
              <a:latin typeface="Calibri"/>
            </a:endParaRPr>
          </a:p>
        </p:txBody>
      </p:sp>
      <p:pic>
        <p:nvPicPr>
          <p:cNvPr id="76812" name="Picture 12" descr="3d butterfl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797175"/>
            <a:ext cx="6477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3" name="Picture 13" descr="3d butterfl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2209800"/>
            <a:ext cx="800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14" descr="Butterfly-0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570767">
            <a:off x="-1095375" y="83820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15" descr="Butterfly-0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67981">
            <a:off x="9144000" y="30480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01 0.00047 C -0.0684 0.01736 -0.0908 0.03426 -0.11198 0.0581 C -0.13316 0.08195 -0.17708 0.11597 -0.17326 0.14283 C -0.16944 0.16968 -0.11806 0.21273 -0.08924 0.21875 C -0.06042 0.22477 -0.02622 0.20116 -0.00052 0.1794 C 0.02517 0.15764 0.06146 0.11273 0.06528 0.08843 C 0.0691 0.06412 0.04306 0.03634 0.02222 0.0338 C 0.00139 0.03125 -0.04913 0.05903 -0.05972 0.07315 C -0.07031 0.08727 -0.03403 0.10718 -0.04149 0.11875 C -0.04896 0.13033 -0.09288 0.15857 -0.10503 0.14283 C -0.11719 0.12709 -0.12326 0.05463 -0.11424 0.02477 C -0.10521 -0.00509 -0.05816 -0.01967 -0.05052 -0.03588 " pathEditMode="relative" ptsTypes="aaaaaaaaaaaA">
                                      <p:cBhvr>
                                        <p:cTn id="6" dur="5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C -0.01094 0.03935 -0.02188 0.0787 -0.01354 0.103 C -0.00521 0.12731 0.03229 0.15324 0.05 0.1456 C 0.06771 0.13796 0.10955 0.09189 0.09323 0.05763 C 0.07691 0.02337 -0.03455 -0.02593 -0.04775 -0.06065 C -0.06094 -0.09538 -0.0257 -0.13172 0.01371 -0.15139 C 0.05312 -0.17107 0.15798 -0.20556 0.18871 -0.17871 C 0.21944 -0.15186 0.20764 -0.04491 0.19774 0.00902 C 0.18785 0.06296 0.14323 0.13958 0.12969 0.1456 C 0.11614 0.15162 0.13264 0.07638 0.11597 0.0456 C 0.0993 0.01481 0.05989 -0.04445 0.02969 -0.03936 C -0.00052 -0.03426 -0.05938 0.08333 -0.0658 0.07569 C -0.07222 0.06805 -0.04236 -0.06413 -0.00903 -0.08473 C 0.0243 -0.10533 0.11024 -0.07014 0.1342 -0.04838 C 0.15816 -0.02663 0.13316 0.01828 0.1342 0.0456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9 -0.07374 C 0.07431 -0.10286 0.08889 -0.13176 0.13559 -0.12529 C 0.18195 -0.11881 0.28386 -0.03352 0.33976 -0.03444 C 0.39584 -0.03536 0.42466 -0.12737 0.47136 -0.1313 C 0.51806 -0.13523 0.5783 -0.0638 0.61962 -0.05871 C 0.66094 -0.05363 0.68212 -0.10864 0.72049 -0.10101 C 0.75851 -0.09339 0.80035 -0.01063 0.84931 -0.01317 C 0.89827 -0.01572 0.96962 -0.11119 1.01441 -0.11627 C 1.05903 -0.12136 1.10209 -0.07674 1.11823 -0.04346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17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51826E-6 C -0.05452 -0.01387 -0.10886 -0.02751 -0.15105 -0.01086 C -0.19324 0.00578 -0.2073 0.09917 -0.25313 0.10055 C -0.29897 0.10194 -0.37935 -0.00093 -0.42657 -0.00277 C -0.47379 -0.00462 -0.50001 0.09431 -0.53681 0.08969 C -0.57379 0.08507 -0.61529 -0.02335 -0.64897 -0.03005 C -0.68265 -0.03675 -0.70261 0.02982 -0.7389 0.04877 C -0.77483 0.06773 -0.8323 0.09501 -0.86529 0.08414 C -0.89827 0.07328 -0.90886 -0.0037 -0.93681 -0.01641 C -0.96477 -0.02913 -1.00852 -0.01133 -1.03265 0.00809 C -1.05678 0.02751 -1.07484 0.06079 -1.08161 0.10055 " pathEditMode="relative" ptsTypes="aaaaaaaaaaA">
                                      <p:cBhvr>
                                        <p:cTn id="12" dur="5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1" name="Picture 2" descr="http://baodanang.vn/dataimages/201410/original/images1079830_hd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266" y="30018"/>
            <a:ext cx="8988425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53340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Hướng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du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lịch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8305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2514600" y="6096000"/>
            <a:ext cx="472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Nghề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trang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điểm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vidblomst00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1838" y="14288"/>
            <a:ext cx="2062162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3" descr="hvidblomst00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0438" y="5029200"/>
            <a:ext cx="183356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hvidblomst00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114925"/>
            <a:ext cx="1757363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hvidblomst00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113"/>
            <a:ext cx="1757363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na8_c1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0"/>
            <a:ext cx="36861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na8_c1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2667000" y="5999163"/>
            <a:ext cx="3533775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na8_c1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563644" y="3248819"/>
            <a:ext cx="254317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9" descr="na8_c1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875506" y="3161506"/>
            <a:ext cx="25146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062038" y="1003300"/>
            <a:ext cx="6938962" cy="75914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7030A0"/>
                </a:solidFill>
                <a:latin typeface="VNI-Times" pitchFamily="2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Arial" charset="0"/>
              </a:rPr>
              <a:t> 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Đồ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dùng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của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trẻ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: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Tranh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lô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tô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sản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phẩm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của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1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số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nghề</a:t>
            </a:r>
            <a:endParaRPr lang="en-US" sz="20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Đồ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dùng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của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cô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: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Tranh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nghề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: </a:t>
            </a:r>
            <a:r>
              <a:rPr lang="fr-FR" sz="28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thợ</a:t>
            </a:r>
            <a:r>
              <a:rPr lang="fr-FR" sz="28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cắt</a:t>
            </a:r>
            <a:r>
              <a:rPr lang="fr-FR" sz="28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tóc</a:t>
            </a:r>
            <a:r>
              <a:rPr lang="fr-FR" sz="28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8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thợ</a:t>
            </a:r>
            <a:r>
              <a:rPr lang="fr-FR" sz="28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may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8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bán</a:t>
            </a:r>
            <a:r>
              <a:rPr lang="fr-FR" sz="28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hàng,đầu</a:t>
            </a:r>
            <a:r>
              <a:rPr lang="fr-FR" sz="28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bếp</a:t>
            </a:r>
            <a:r>
              <a:rPr lang="fr-FR" sz="2800" dirty="0" smtClean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…</a:t>
            </a:r>
            <a:endParaRPr lang="en-US" sz="20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  <a:defRPr/>
            </a:pP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Bài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hát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bài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thơ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về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các</a:t>
            </a:r>
            <a:r>
              <a:rPr lang="fr-FR" sz="2800" dirty="0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fr-FR" sz="2800" dirty="0" err="1">
                <a:solidFill>
                  <a:srgbClr val="7030A0"/>
                </a:solidFill>
                <a:latin typeface="Times New Roman"/>
                <a:ea typeface="Arial"/>
                <a:cs typeface="Times New Roman"/>
              </a:rPr>
              <a:t>nghề</a:t>
            </a:r>
            <a:endParaRPr lang="en-US" sz="2000" dirty="0">
              <a:solidFill>
                <a:srgbClr val="7030A0"/>
              </a:solidFill>
              <a:latin typeface="Arial"/>
              <a:ea typeface="Arial"/>
              <a:cs typeface="Times New Roman"/>
            </a:endParaRPr>
          </a:p>
          <a:p>
            <a:pPr eaLnBrk="1" hangingPunct="1">
              <a:defRPr/>
            </a:pPr>
            <a:endParaRPr lang="en-US" sz="2800" dirty="0" smtClean="0">
              <a:solidFill>
                <a:srgbClr val="00B05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endParaRPr lang="en-US" sz="2800" dirty="0" smtClean="0">
              <a:solidFill>
                <a:srgbClr val="3333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3333FF"/>
                </a:solidFill>
                <a:latin typeface="VNI-Times" pitchFamily="2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endParaRPr lang="en-US" sz="3200" b="1" dirty="0" smtClean="0">
              <a:solidFill>
                <a:srgbClr val="3333FF"/>
              </a:solidFill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endParaRPr lang="en-US" sz="4000" b="1" dirty="0" smtClean="0">
              <a:solidFill>
                <a:srgbClr val="3333FF"/>
              </a:solidFill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4000" b="1" dirty="0" smtClean="0">
              <a:solidFill>
                <a:srgbClr val="3333FF"/>
              </a:solidFill>
              <a:latin typeface="VNI-Times" pitchFamily="2" charset="0"/>
            </a:endParaRPr>
          </a:p>
        </p:txBody>
      </p:sp>
      <p:pic>
        <p:nvPicPr>
          <p:cNvPr id="18443" name="j021199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4582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3"/>
                </p:tgtEl>
              </p:cMediaNode>
            </p:audio>
          </p:childTnLst>
        </p:cTn>
      </p:par>
    </p:tnLst>
    <p:bldLst>
      <p:bldP spid="184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9248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2514600" y="609600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Thợ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gội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đầu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anv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914400"/>
            <a:ext cx="6248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2514600" y="609600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tay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360363"/>
            <a:ext cx="8153400" cy="5543550"/>
          </a:xfrm>
        </p:spPr>
      </p:pic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514600" y="6096000"/>
            <a:ext cx="464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.VnAvant" pitchFamily="34" charset="0"/>
              </a:rPr>
              <a:t>Lái</a:t>
            </a:r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xe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taxi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5539" name="Picture 4" descr="hinh-ne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810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8768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5334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3434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2954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02920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0575" y="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0575" y="531495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15" descr="729747d8za2kbus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105400"/>
            <a:ext cx="2819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15" descr="729747d8za2kbus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5105400"/>
            <a:ext cx="2819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4290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-152400" y="533400"/>
            <a:ext cx="9144000" cy="5211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>
              <a:solidFill>
                <a:srgbClr val="D30803"/>
              </a:solidFill>
              <a:latin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81282" name="Rectangle 2"/>
          <p:cNvSpPr>
            <a:spLocks noChangeArrowheads="1"/>
          </p:cNvSpPr>
          <p:nvPr/>
        </p:nvSpPr>
        <p:spPr bwMode="auto">
          <a:xfrm>
            <a:off x="533400" y="685800"/>
            <a:ext cx="8229600" cy="26035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11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11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en-US" sz="44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br>
              <a:rPr lang="en-US" sz="44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en-US" sz="44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/>
            </a:r>
            <a:br>
              <a:rPr lang="en-US" sz="32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</a:br>
            <a:endParaRPr lang="en-US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5554" name="Rectangle 19"/>
          <p:cNvSpPr>
            <a:spLocks noChangeArrowheads="1"/>
          </p:cNvSpPr>
          <p:nvPr/>
        </p:nvSpPr>
        <p:spPr bwMode="auto">
          <a:xfrm>
            <a:off x="304800" y="1976438"/>
            <a:ext cx="88392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5400" b="1">
                <a:solidFill>
                  <a:srgbClr val="0000FF"/>
                </a:solidFill>
                <a:latin typeface="Times New Roman" pitchFamily="18" charset="0"/>
              </a:rPr>
              <a:t>*Hoạt động 3: </a:t>
            </a:r>
          </a:p>
          <a:p>
            <a:pPr algn="ctr"/>
            <a:r>
              <a:rPr lang="en-US" sz="5400" b="1">
                <a:solidFill>
                  <a:srgbClr val="0000FF"/>
                </a:solidFill>
                <a:latin typeface="Times New Roman" pitchFamily="18" charset="0"/>
              </a:rPr>
              <a:t>Củng cố</a:t>
            </a:r>
            <a:endParaRPr lang="en-US" sz="6000" b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38812250835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12272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76400" y="1981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Luyện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tập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cá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nhân</a:t>
            </a:r>
            <a:r>
              <a:rPr lang="vi-VN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:</a:t>
            </a:r>
            <a:endParaRPr lang="en-US" sz="36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B0F0">
                  <a:alpha val="50195"/>
                </a:srgbClr>
              </a:solidFill>
              <a:effectLst>
                <a:outerShdw dist="45791" dir="2021404" algn="ctr" rotWithShape="0">
                  <a:srgbClr val="0066FF"/>
                </a:outerShdw>
              </a:effectLst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29831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đọc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thơ.Bé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làm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bao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nhiêu</a:t>
            </a:r>
            <a:r>
              <a:rPr lang="en-US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B0F0">
                    <a:alpha val="50195"/>
                  </a:srgbClr>
                </a:solidFill>
                <a:effectLst>
                  <a:outerShdw dist="45791" dir="2021404" algn="ctr" rotWithShape="0">
                    <a:srgbClr val="0066FF"/>
                  </a:outerShdw>
                </a:effectLst>
              </a:rPr>
              <a:t>nghề</a:t>
            </a:r>
            <a:endParaRPr lang="en-US" sz="36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B0F0">
                  <a:alpha val="50195"/>
                </a:srgbClr>
              </a:solidFill>
              <a:effectLst>
                <a:outerShdw dist="45791" dir="2021404" algn="ctr" rotWithShape="0">
                  <a:srgbClr val="0066FF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7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anh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371600" y="1981200"/>
            <a:ext cx="617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Trò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 1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</a:rPr>
              <a:t>Thi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xem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ai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nhanh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435588"/>
              </p:ext>
            </p:extLst>
          </p:nvPr>
        </p:nvGraphicFramePr>
        <p:xfrm>
          <a:off x="6781800" y="5105400"/>
          <a:ext cx="1143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0" name="Packager Shell Object" showAsIcon="1" r:id="rId4" imgW="3584880" imgH="685440" progId="Package">
                  <p:embed/>
                </p:oleObj>
              </mc:Choice>
              <mc:Fallback>
                <p:oleObj name="Packager Shell Object" showAsIcon="1" r:id="rId4" imgW="3584880" imgH="68544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5105400"/>
                        <a:ext cx="11430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an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1066800" y="1905000"/>
            <a:ext cx="716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Trò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chơi</a:t>
            </a:r>
            <a:r>
              <a:rPr lang="en-US" sz="4000" dirty="0">
                <a:solidFill>
                  <a:srgbClr val="FF0000"/>
                </a:solidFill>
              </a:rPr>
              <a:t> 2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Bé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khéo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tay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533400" y="1828800"/>
            <a:ext cx="8229600" cy="3276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 </a:t>
            </a:r>
            <a:r>
              <a:rPr lang="en-US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thúc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ổn định tổ cgức trò chuyện về chủ đề</a:t>
            </a:r>
          </a:p>
        </p:txBody>
      </p:sp>
      <p:pic>
        <p:nvPicPr>
          <p:cNvPr id="17410" name="Picture 3" descr="nen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7411" name="Picture 4" descr="nh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463800"/>
            <a:ext cx="38862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h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5410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h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48768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h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56388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h2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52578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AutoShape 9"/>
          <p:cNvSpPr>
            <a:spLocks noChangeArrowheads="1"/>
          </p:cNvSpPr>
          <p:nvPr/>
        </p:nvSpPr>
        <p:spPr bwMode="auto">
          <a:xfrm>
            <a:off x="7467600" y="304800"/>
            <a:ext cx="1447800" cy="1219200"/>
          </a:xfrm>
          <a:prstGeom prst="sun">
            <a:avLst>
              <a:gd name="adj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17" name="Picture 10" descr="h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4343400"/>
            <a:ext cx="52228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1" descr="h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4572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2" descr="h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64550" y="4495800"/>
            <a:ext cx="679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762000" y="533400"/>
            <a:ext cx="80422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600" b="1" dirty="0">
                <a:solidFill>
                  <a:srgbClr val="000000"/>
                </a:solidFill>
                <a:latin typeface=".VnTimeH" pitchFamily="34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 HÀNH</a:t>
            </a:r>
            <a:endParaRPr lang="en-US" sz="3600" b="1" dirty="0">
              <a:solidFill>
                <a:srgbClr val="000000"/>
              </a:solidFill>
              <a:latin typeface=".VnTimeH" pitchFamily="34" charset="0"/>
              <a:cs typeface="Times New Roman" pitchFamily="18" charset="0"/>
            </a:endParaRPr>
          </a:p>
          <a:p>
            <a:pPr eaLnBrk="0" hangingPunct="0"/>
            <a:endParaRPr lang="en-US" sz="3600" b="1" dirty="0">
              <a:solidFill>
                <a:srgbClr val="000000"/>
              </a:solidFill>
              <a:latin typeface=".VnTimeH" pitchFamily="34" charset="0"/>
              <a:cs typeface="Times New Roman" pitchFamily="18" charset="0"/>
            </a:endParaRPr>
          </a:p>
          <a:p>
            <a:pPr eaLnBrk="0" hangingPunct="0"/>
            <a:r>
              <a:rPr lang="en-US" sz="3600" b="1" dirty="0">
                <a:solidFill>
                  <a:srgbClr val="000000"/>
                </a:solidFill>
                <a:latin typeface=".VnTimeH" pitchFamily="34" charset="0"/>
                <a:cs typeface="Times New Roman" pitchFamily="18" charset="0"/>
              </a:rPr>
              <a:t>*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600" b="1" dirty="0">
              <a:solidFill>
                <a:srgbClr val="000000"/>
              </a:solidFill>
              <a:latin typeface=".VnTimeH" pitchFamily="34" charset="0"/>
            </a:endParaRPr>
          </a:p>
          <a:p>
            <a:pPr eaLnBrk="0" hangingPunct="0"/>
            <a:r>
              <a:rPr lang="en-US" sz="2800" b="1" dirty="0">
                <a:solidFill>
                  <a:srgbClr val="000000"/>
                </a:solidFill>
                <a:latin typeface=".VnTime" pitchFamily="34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:“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b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000000"/>
              </a:solidFill>
              <a:latin typeface=".VnTime" pitchFamily="34" charset="0"/>
            </a:endParaRPr>
          </a:p>
        </p:txBody>
      </p:sp>
      <p:pic>
        <p:nvPicPr>
          <p:cNvPr id="52238" name="Picture 14" descr="s_f_01_589_01_0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4648200"/>
            <a:ext cx="2032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Que Huong Tuoi dep - Hoa tau [NCT 36634169819645468750]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828800" y="3149600"/>
            <a:ext cx="1219200" cy="90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833080"/>
              </p:ext>
            </p:extLst>
          </p:nvPr>
        </p:nvGraphicFramePr>
        <p:xfrm>
          <a:off x="2514600" y="3429000"/>
          <a:ext cx="381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8" name="Packager Shell Object" showAsIcon="1" r:id="rId12" imgW="3076560" imgH="685440" progId="Package">
                  <p:embed/>
                </p:oleObj>
              </mc:Choice>
              <mc:Fallback>
                <p:oleObj name="Packager Shell Object" showAsIcon="1" r:id="rId12" imgW="307656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514600" y="3429000"/>
                        <a:ext cx="3810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22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22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68612" name="Hat gao lang ta - Dang cap nhat [NCT 9622665813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05200" y="396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Content Placeholder 1"/>
          <p:cNvSpPr>
            <a:spLocks noGrp="1"/>
          </p:cNvSpPr>
          <p:nvPr>
            <p:ph idx="4294967295"/>
          </p:nvPr>
        </p:nvSpPr>
        <p:spPr>
          <a:xfrm>
            <a:off x="457200" y="5227638"/>
            <a:ext cx="8229600" cy="452596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8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704" fill="hold"/>
                                        <p:tgtEl>
                                          <p:spTgt spid="68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61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2"/>
                </p:tgtEl>
              </p:cMediaNode>
            </p:audio>
          </p:childTnLst>
        </p:cTn>
      </p:par>
    </p:tnLst>
    <p:bldLst>
      <p:bldP spid="686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483" name="Picture 4" descr="hinh-nen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810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8768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5334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3434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2954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02920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0575" y="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9" descr="729344o93wsyqv6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0575" y="5314950"/>
            <a:ext cx="7334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15" descr="729747d8za2kbus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105400"/>
            <a:ext cx="2819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5" descr="729747d8za2kbusq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5105400"/>
            <a:ext cx="2819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ature%20(6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429000"/>
            <a:ext cx="952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-152400" y="533400"/>
            <a:ext cx="9144000" cy="52117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>
              <a:solidFill>
                <a:srgbClr val="D30803"/>
              </a:solidFill>
              <a:latin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lang="en-US" sz="40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81282" name="Rectangle 2"/>
          <p:cNvSpPr>
            <a:spLocks noChangeArrowheads="1"/>
          </p:cNvSpPr>
          <p:nvPr/>
        </p:nvSpPr>
        <p:spPr bwMode="auto">
          <a:xfrm>
            <a:off x="533400" y="685800"/>
            <a:ext cx="8229600" cy="26035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7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2. Nội dung</a:t>
            </a:r>
            <a:r>
              <a:rPr lang="en-US" sz="117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117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en-US" sz="44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br>
              <a:rPr lang="en-US" sz="44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en-US" sz="44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/>
            </a:r>
            <a:br>
              <a:rPr lang="en-US" sz="3200" b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</a:br>
            <a:endParaRPr lang="en-US" sz="4400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0498" name="Rectangle 19"/>
          <p:cNvSpPr>
            <a:spLocks noChangeArrowheads="1"/>
          </p:cNvSpPr>
          <p:nvPr/>
        </p:nvSpPr>
        <p:spPr bwMode="auto">
          <a:xfrm>
            <a:off x="304800" y="1528763"/>
            <a:ext cx="88392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5400" b="1">
                <a:solidFill>
                  <a:srgbClr val="0000FF"/>
                </a:solidFill>
                <a:latin typeface="Times New Roman" pitchFamily="18" charset="0"/>
              </a:rPr>
              <a:t>*Hoạt động 1: </a:t>
            </a:r>
          </a:p>
          <a:p>
            <a:pPr algn="ctr"/>
            <a:r>
              <a:rPr lang="en-US" sz="5400" b="1">
                <a:solidFill>
                  <a:srgbClr val="0000FF"/>
                </a:solidFill>
                <a:latin typeface="Times New Roman" pitchFamily="18" charset="0"/>
              </a:rPr>
              <a:t>Trò chuyện về một số nghề            </a:t>
            </a:r>
            <a:r>
              <a:rPr lang="en-US" sz="6000" b="1">
                <a:solidFill>
                  <a:schemeClr val="hlink"/>
                </a:solidFill>
                <a:latin typeface="Times New Roman" pitchFamily="18" charset="0"/>
              </a:rPr>
              <a:t>dịch vụ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0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O LUU(TMN HOA SEN)\hinh anh nghe nghiep\tải xuống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"/>
            <a:ext cx="41148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1197.photobucket.com/albums/aa426/LKnicephoto/IMG_00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0"/>
            <a:ext cx="304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D:\CO LUU(TMN HOA SEN)\hinh anh nghe nghiep\images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3505199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D:\CO LUU(TMN HOA SEN)\hinh anh nghe nghiep\images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7999"/>
            <a:ext cx="4343400" cy="31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1" name="Bitmap Image" r:id="rId3" imgW="7373379" imgH="10352381" progId="PBrush">
                  <p:embed/>
                </p:oleObj>
              </mc:Choice>
              <mc:Fallback>
                <p:oleObj name="Bitmap Image" r:id="rId3" imgW="7373379" imgH="10352381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38200" y="1143000"/>
            <a:ext cx="7543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2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* Ngh</a:t>
            </a:r>
            <a:r>
              <a:rPr lang="en-US" sz="8200" b="1">
                <a:solidFill>
                  <a:schemeClr val="hlink"/>
                </a:solidFill>
                <a:latin typeface="Times New Roman" pitchFamily="18" charset="0"/>
              </a:rPr>
              <a:t>ề chăm sóc sắc đẹp</a:t>
            </a:r>
            <a:endParaRPr lang="en-US" sz="8200" b="1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i1197.photobucket.com/albums/aa426/LKnicephoto/IMG_00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701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2057400" y="6019800"/>
            <a:ext cx="4724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chemeClr val="folHlink"/>
                </a:solidFill>
                <a:latin typeface="Times New Roman" pitchFamily="18" charset="0"/>
              </a:rPr>
              <a:t>Thợ cắt tóc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382</Words>
  <Application>Microsoft Office PowerPoint</Application>
  <PresentationFormat>On-screen Show (4:3)</PresentationFormat>
  <Paragraphs>87</Paragraphs>
  <Slides>37</Slides>
  <Notes>3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.VnAvant</vt:lpstr>
      <vt:lpstr>.VnTime</vt:lpstr>
      <vt:lpstr>.VnTimeH</vt:lpstr>
      <vt:lpstr>Arial</vt:lpstr>
      <vt:lpstr>Calibri</vt:lpstr>
      <vt:lpstr>Times New Roman</vt:lpstr>
      <vt:lpstr>VNI-Times</vt:lpstr>
      <vt:lpstr>Office Theme</vt:lpstr>
      <vt:lpstr>Packager Shell Object</vt:lpstr>
      <vt:lpstr>Bitmap Image</vt:lpstr>
      <vt:lpstr>PowerPoint Presentation</vt:lpstr>
      <vt:lpstr>PowerPoint Presentation</vt:lpstr>
      <vt:lpstr>PowerPoint Presentation</vt:lpstr>
      <vt:lpstr>ổn định tổ cgức trò chuyện về chủ đề</vt:lpstr>
      <vt:lpstr>- Cô đố… Bài con vừa hát nói về ai? - Con có yêu cô chú công nhân không? Vì sao? - Thế con có biết cô chú công nhân làm những ngành nghề nào không? Vậy hôm nay chúng ta sẽ cũng nhau tìm hiểu về nghề dịch vụ nhé!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</cp:lastModifiedBy>
  <cp:revision>68</cp:revision>
  <dcterms:created xsi:type="dcterms:W3CDTF">2014-12-02T20:44:35Z</dcterms:created>
  <dcterms:modified xsi:type="dcterms:W3CDTF">2022-11-28T23:07:55Z</dcterms:modified>
</cp:coreProperties>
</file>